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9" r:id="rId2"/>
    <p:sldId id="257" r:id="rId3"/>
    <p:sldId id="333" r:id="rId4"/>
    <p:sldId id="344" r:id="rId5"/>
    <p:sldId id="332" r:id="rId6"/>
    <p:sldId id="342" r:id="rId7"/>
    <p:sldId id="343" r:id="rId8"/>
    <p:sldId id="336" r:id="rId9"/>
    <p:sldId id="338" r:id="rId10"/>
    <p:sldId id="262" r:id="rId11"/>
    <p:sldId id="349" r:id="rId12"/>
    <p:sldId id="339" r:id="rId13"/>
    <p:sldId id="345" r:id="rId14"/>
    <p:sldId id="351" r:id="rId15"/>
    <p:sldId id="352" r:id="rId16"/>
    <p:sldId id="350" r:id="rId17"/>
    <p:sldId id="353" r:id="rId18"/>
    <p:sldId id="382" r:id="rId19"/>
    <p:sldId id="383" r:id="rId20"/>
    <p:sldId id="354" r:id="rId21"/>
    <p:sldId id="355" r:id="rId22"/>
    <p:sldId id="297" r:id="rId23"/>
    <p:sldId id="298" r:id="rId24"/>
    <p:sldId id="299" r:id="rId25"/>
    <p:sldId id="348" r:id="rId26"/>
    <p:sldId id="284" r:id="rId27"/>
    <p:sldId id="356" r:id="rId28"/>
    <p:sldId id="362" r:id="rId29"/>
    <p:sldId id="390" r:id="rId30"/>
    <p:sldId id="387" r:id="rId31"/>
    <p:sldId id="260" r:id="rId32"/>
    <p:sldId id="388" r:id="rId33"/>
    <p:sldId id="389" r:id="rId34"/>
    <p:sldId id="357" r:id="rId35"/>
    <p:sldId id="358" r:id="rId36"/>
    <p:sldId id="384" r:id="rId37"/>
    <p:sldId id="359" r:id="rId38"/>
    <p:sldId id="360" r:id="rId39"/>
    <p:sldId id="391" r:id="rId40"/>
    <p:sldId id="392" r:id="rId41"/>
    <p:sldId id="393" r:id="rId42"/>
    <p:sldId id="288" r:id="rId43"/>
    <p:sldId id="361" r:id="rId44"/>
    <p:sldId id="289" r:id="rId45"/>
    <p:sldId id="292" r:id="rId46"/>
    <p:sldId id="385" r:id="rId47"/>
    <p:sldId id="363" r:id="rId48"/>
    <p:sldId id="294" r:id="rId49"/>
    <p:sldId id="364" r:id="rId50"/>
    <p:sldId id="365" r:id="rId51"/>
    <p:sldId id="305" r:id="rId52"/>
    <p:sldId id="306" r:id="rId53"/>
    <p:sldId id="398" r:id="rId54"/>
    <p:sldId id="397" r:id="rId55"/>
    <p:sldId id="366" r:id="rId56"/>
    <p:sldId id="395" r:id="rId57"/>
    <p:sldId id="396" r:id="rId58"/>
    <p:sldId id="367" r:id="rId59"/>
    <p:sldId id="309" r:id="rId60"/>
    <p:sldId id="369" r:id="rId61"/>
    <p:sldId id="311" r:id="rId62"/>
    <p:sldId id="368" r:id="rId63"/>
    <p:sldId id="312" r:id="rId64"/>
    <p:sldId id="372" r:id="rId65"/>
    <p:sldId id="400" r:id="rId66"/>
    <p:sldId id="399" r:id="rId67"/>
    <p:sldId id="370" r:id="rId68"/>
    <p:sldId id="314" r:id="rId69"/>
    <p:sldId id="374" r:id="rId70"/>
    <p:sldId id="373" r:id="rId71"/>
    <p:sldId id="316" r:id="rId72"/>
    <p:sldId id="375" r:id="rId73"/>
    <p:sldId id="317" r:id="rId74"/>
    <p:sldId id="319" r:id="rId75"/>
    <p:sldId id="320" r:id="rId76"/>
    <p:sldId id="376" r:id="rId77"/>
    <p:sldId id="322" r:id="rId78"/>
    <p:sldId id="377" r:id="rId79"/>
    <p:sldId id="324" r:id="rId80"/>
    <p:sldId id="327" r:id="rId81"/>
    <p:sldId id="378" r:id="rId82"/>
    <p:sldId id="328" r:id="rId83"/>
    <p:sldId id="379" r:id="rId84"/>
    <p:sldId id="403" r:id="rId85"/>
    <p:sldId id="266" r:id="rId86"/>
    <p:sldId id="402" r:id="rId87"/>
    <p:sldId id="381" r:id="rId88"/>
    <p:sldId id="264" r:id="rId89"/>
    <p:sldId id="386" r:id="rId90"/>
    <p:sldId id="267" r:id="rId91"/>
    <p:sldId id="268" r:id="rId92"/>
    <p:sldId id="269" r:id="rId93"/>
    <p:sldId id="270" r:id="rId94"/>
    <p:sldId id="271" r:id="rId95"/>
    <p:sldId id="272" r:id="rId96"/>
    <p:sldId id="380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994D"/>
    <a:srgbClr val="EA6B66"/>
    <a:srgbClr val="F8CECC"/>
    <a:srgbClr val="C04F15"/>
    <a:srgbClr val="4C4CDB"/>
    <a:srgbClr val="D5E8D4"/>
    <a:srgbClr val="E1D5E7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D942-8FAB-44BA-9E06-9BCE8E92F58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22D1-60E4-48D0-B8E1-C477EA5E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1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5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1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1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CE3F0-1971-3B0E-FA8E-291C377A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EDA74-D50B-8615-153B-74BFE1B9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E61CD-4F26-1342-07CF-BD42E7C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5BC-128E-558C-AA26-C0E98AA0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0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CD5E-90A8-BA93-B52E-0894A83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3FA03-94E4-9BAC-FA3C-39EDA92D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D88BB-0921-08B4-9BEA-84C4AA336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ECC6-8011-1AA1-F1F3-86D3774DE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47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1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1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9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2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A05C-61FF-4B67-8BA9-E9A85C48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C67C8-102B-4426-5ED6-5C81EBFC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72F0-A4F2-2A22-D117-B8B626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A20D-F715-32B5-20A6-A1C85EF3E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511C-A90E-6EC7-AF08-B1440EB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074F2-8FFC-9423-570B-DFE3E187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4B181-261A-F4B4-FA91-11A2FDAC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E87A5-4293-262A-D03A-4C41D7DBB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5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62A2-915E-14F2-A797-4ABF4B5C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3335-3E98-31E6-B448-645A257CE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56D64-A4A2-2F0A-04FC-4FBF9843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52D9-056A-C3FC-B2C4-39496FD9A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ED9A-B7B3-9FD3-11B6-503EFD4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F2E6-7835-DE2C-F26E-8F0FD4358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7FDBF-01D5-F062-46B6-7668ADDB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1FDE-B8FB-9DDE-9211-647A62E7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281F-2071-42A9-3EDA-735376A7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43026-9BFF-CEB2-B81D-73E3A24AE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AFBD-B1BD-2AFF-F402-BE4BC89C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1CA1-FDCA-FF8E-EC62-441A129B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9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0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08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15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78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31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3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BE25-018E-CBBB-9136-C1DD162E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4323-C4FC-055A-2E03-33F430A25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456D-1FBF-8C25-4A83-8FE5524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E3C5-8E6B-52D3-6167-AAF7831E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4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510E-B38D-A01E-209C-42BC302B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50F4-3968-00D9-A96F-3924434C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BFCE-B11E-F69E-EF29-47203F103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14DC1-6071-378C-2C33-A3F6DCF1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7E26-6CE7-A083-3278-7494B07F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23C2E-F978-440C-4096-E0895482A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E6A18-A464-0076-0D6A-4D1AD2BE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0797-7422-6037-4652-6E39C269A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6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652-8F6E-5589-E341-E4FE8F75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C01F0-F1DC-3260-C91E-1BD5B1FC9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6E409-5B52-E1CD-357E-D8CB85DD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5186-E605-CBF7-9E5A-756BCE60E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7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71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0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1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6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52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876-9F41-09EF-5E99-59AA6358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8922-993C-0A61-A20E-FA3E25E4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FA17-1176-D7E0-1A51-116B3E3E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24B8-5E41-3796-54CF-0862FEB1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0F48-E6EA-DF6B-F340-E7252DE6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E1BA-C727-68D6-6A6A-2316EE1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4863E-D994-4661-E0A2-9C1A2D496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2827-F955-59AC-0F14-1438DD9BA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6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4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73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8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4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3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7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67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1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9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2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93A6-3AE6-8356-E624-5A23A0B1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0C37B-5340-6B9A-3BB7-2C732FE9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8967F-9F92-2649-9894-941AC275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DF35-52DA-C397-93FE-CA57CBC3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77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0A1D-E1DD-4FD4-E702-98989EC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B9B2C-9758-322E-03EE-5E12C645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3988-D9FA-9BF0-58C8-6A6770BD0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5495-CCB9-F7B1-BFE7-FD205E5CE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8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486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48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3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1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9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2.png"/><Relationship Id="rId18" Type="http://schemas.openxmlformats.org/officeDocument/2006/relationships/image" Target="../media/image111.png"/><Relationship Id="rId3" Type="http://schemas.openxmlformats.org/officeDocument/2006/relationships/image" Target="../media/image92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61.png"/><Relationship Id="rId2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9.png"/><Relationship Id="rId10" Type="http://schemas.openxmlformats.org/officeDocument/2006/relationships/image" Target="../media/image128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3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32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60.png"/><Relationship Id="rId10" Type="http://schemas.openxmlformats.org/officeDocument/2006/relationships/image" Target="../media/image187.png"/><Relationship Id="rId4" Type="http://schemas.openxmlformats.org/officeDocument/2006/relationships/image" Target="../media/image185.pn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72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Introduction to </a:t>
            </a:r>
            <a:r>
              <a:rPr lang="en-US" sz="4400" b="1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Quang Duong</a:t>
            </a:r>
          </a:p>
        </p:txBody>
      </p:sp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7DD-BFD9-DA37-3ED2-217CCFE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for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2D9B5-A1FE-CF50-83EC-1A640EB752C7}"/>
              </a:ext>
            </a:extLst>
          </p:cNvPr>
          <p:cNvSpPr txBox="1"/>
          <p:nvPr/>
        </p:nvSpPr>
        <p:spPr>
          <a:xfrm>
            <a:off x="3262237" y="5065487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 am fine"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A73A-71AE-CC9A-4E08-8AF1CA9835D9}"/>
              </a:ext>
            </a:extLst>
          </p:cNvPr>
          <p:cNvSpPr txBox="1"/>
          <p:nvPr/>
        </p:nvSpPr>
        <p:spPr>
          <a:xfrm>
            <a:off x="3151292" y="2240232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0C84B-F22C-8A77-DDE5-32BA3EF9CD0B}"/>
              </a:ext>
            </a:extLst>
          </p:cNvPr>
          <p:cNvCxnSpPr>
            <a:cxnSpLocks/>
          </p:cNvCxnSpPr>
          <p:nvPr/>
        </p:nvCxnSpPr>
        <p:spPr>
          <a:xfrm flipV="1">
            <a:off x="3955128" y="2662473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15730-FCF8-68AE-E214-48611FDA42FE}"/>
              </a:ext>
            </a:extLst>
          </p:cNvPr>
          <p:cNvSpPr/>
          <p:nvPr/>
        </p:nvSpPr>
        <p:spPr>
          <a:xfrm>
            <a:off x="2634806" y="3163582"/>
            <a:ext cx="2640646" cy="13729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26C2E-E2C9-B6D2-D2FA-2483D506DB6F}"/>
              </a:ext>
            </a:extLst>
          </p:cNvPr>
          <p:cNvCxnSpPr>
            <a:cxnSpLocks/>
          </p:cNvCxnSpPr>
          <p:nvPr/>
        </p:nvCxnSpPr>
        <p:spPr>
          <a:xfrm flipV="1">
            <a:off x="3966519" y="4555640"/>
            <a:ext cx="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255DDC-131B-9C9B-895D-0F54FE4BD638}"/>
              </a:ext>
            </a:extLst>
          </p:cNvPr>
          <p:cNvSpPr/>
          <p:nvPr/>
        </p:nvSpPr>
        <p:spPr>
          <a:xfrm>
            <a:off x="6497505" y="2445735"/>
            <a:ext cx="2640646" cy="26174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8500C-E3ED-DEE3-D919-8A452D3FF365}"/>
              </a:ext>
            </a:extLst>
          </p:cNvPr>
          <p:cNvSpPr/>
          <p:nvPr/>
        </p:nvSpPr>
        <p:spPr>
          <a:xfrm>
            <a:off x="6736787" y="3926188"/>
            <a:ext cx="1069650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2D2B-2460-E1B0-3DA7-18401AE65845}"/>
              </a:ext>
            </a:extLst>
          </p:cNvPr>
          <p:cNvSpPr/>
          <p:nvPr/>
        </p:nvSpPr>
        <p:spPr>
          <a:xfrm>
            <a:off x="7817827" y="3038122"/>
            <a:ext cx="1149411" cy="6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4C4773A-4E2E-8ED4-3440-33D3F4E0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784" y="3385401"/>
            <a:ext cx="258614" cy="82296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A7D6B-E0AA-7FAF-B5A8-B45AA02D53A7}"/>
              </a:ext>
            </a:extLst>
          </p:cNvPr>
          <p:cNvCxnSpPr/>
          <p:nvPr/>
        </p:nvCxnSpPr>
        <p:spPr>
          <a:xfrm flipV="1">
            <a:off x="7271611" y="4555640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06B1A2-7F26-D153-BFBB-D056D8D6F7AB}"/>
              </a:ext>
            </a:extLst>
          </p:cNvPr>
          <p:cNvCxnSpPr>
            <a:cxnSpLocks/>
          </p:cNvCxnSpPr>
          <p:nvPr/>
        </p:nvCxnSpPr>
        <p:spPr>
          <a:xfrm flipV="1">
            <a:off x="8750034" y="3667574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745B7-C7E0-6428-95A2-2012BB74AAF3}"/>
              </a:ext>
            </a:extLst>
          </p:cNvPr>
          <p:cNvCxnSpPr/>
          <p:nvPr/>
        </p:nvCxnSpPr>
        <p:spPr>
          <a:xfrm flipV="1">
            <a:off x="8392533" y="2631666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A5465-80A7-6F4E-9760-3D847917080E}"/>
              </a:ext>
            </a:extLst>
          </p:cNvPr>
          <p:cNvCxnSpPr>
            <a:cxnSpLocks/>
          </p:cNvCxnSpPr>
          <p:nvPr/>
        </p:nvCxnSpPr>
        <p:spPr>
          <a:xfrm flipV="1">
            <a:off x="5107739" y="2609564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BC4151-00B1-C36C-0F4D-304F5B1BAAAC}"/>
              </a:ext>
            </a:extLst>
          </p:cNvPr>
          <p:cNvCxnSpPr>
            <a:cxnSpLocks/>
          </p:cNvCxnSpPr>
          <p:nvPr/>
        </p:nvCxnSpPr>
        <p:spPr>
          <a:xfrm rot="10800000">
            <a:off x="5233075" y="4446158"/>
            <a:ext cx="1484835" cy="554018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27324F-1F0C-C5BF-7EE4-1FBCDB60F3CE}"/>
              </a:ext>
            </a:extLst>
          </p:cNvPr>
          <p:cNvSpPr txBox="1"/>
          <p:nvPr/>
        </p:nvSpPr>
        <p:spPr>
          <a:xfrm>
            <a:off x="5975492" y="5247871"/>
            <a:ext cx="39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Simplified</a:t>
            </a:r>
            <a:r>
              <a:rPr lang="en-US" dirty="0"/>
              <a:t> transformer architecture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BE12C-185C-92AD-BAF3-D184898F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75" y="5120131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rance flag">
            <a:extLst>
              <a:ext uri="{FF2B5EF4-FFF2-40B4-BE49-F238E27FC236}">
                <a16:creationId xmlns:a16="http://schemas.microsoft.com/office/drawing/2014/main" id="{583282E7-D5C0-CC5F-9C14-17BA72BA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565675" y="2264974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C626A9-5CEE-A8F0-3581-035E2BF72AE6}"/>
              </a:ext>
            </a:extLst>
          </p:cNvPr>
          <p:cNvSpPr txBox="1"/>
          <p:nvPr/>
        </p:nvSpPr>
        <p:spPr>
          <a:xfrm>
            <a:off x="2432325" y="4727855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26039-CC60-EF71-FF50-3D0B8FA39992}"/>
              </a:ext>
            </a:extLst>
          </p:cNvPr>
          <p:cNvSpPr txBox="1"/>
          <p:nvPr/>
        </p:nvSpPr>
        <p:spPr>
          <a:xfrm>
            <a:off x="2432325" y="1838489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74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3805-EC35-A7A9-EB99-D21EBE10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B4-EDA4-C3F1-C058-C3F6CC47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2CCF-AFE3-F688-4F28-0EA30DA52C1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6F1FE5-FF50-D00B-8B15-CF72D29150A8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84C0-66B9-A636-C023-CA23D1C50A0A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CCA64D3-8976-2797-9DB7-5A7805A546CA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0E255-3CEC-07F8-C30E-79E1E47EDB75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342AB-4861-46DE-B173-A77E668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F4CE-6E17-1DCD-2C89-95ED472F855B}"/>
              </a:ext>
            </a:extLst>
          </p:cNvPr>
          <p:cNvSpPr txBox="1"/>
          <p:nvPr/>
        </p:nvSpPr>
        <p:spPr>
          <a:xfrm>
            <a:off x="838199" y="5018882"/>
            <a:ext cx="52578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of RNN </a:t>
            </a:r>
          </a:p>
          <a:p>
            <a:r>
              <a:rPr lang="en-US" b="1" dirty="0">
                <a:solidFill>
                  <a:srgbClr val="EA6B66"/>
                </a:solidFill>
              </a:rPr>
              <a:t>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A7882-C9E7-8916-B495-D04806B6239C}"/>
              </a:ext>
            </a:extLst>
          </p:cNvPr>
          <p:cNvSpPr txBox="1"/>
          <p:nvPr/>
        </p:nvSpPr>
        <p:spPr>
          <a:xfrm>
            <a:off x="5699185" y="5018882"/>
            <a:ext cx="6294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Transformer with self-attention mechanism </a:t>
            </a:r>
          </a:p>
          <a:p>
            <a:r>
              <a:rPr lang="en-US" b="1" dirty="0">
                <a:solidFill>
                  <a:srgbClr val="00B050"/>
                </a:solidFill>
              </a:rPr>
              <a:t>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computation </a:t>
            </a:r>
            <a:r>
              <a:rPr lang="en-US" sz="1600" dirty="0">
                <a:sym typeface="Wingdings" panose="05000000000000000000" pitchFamily="2" charset="2"/>
              </a:rPr>
              <a:t> leverage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Capture long-range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Less prone to vanishing or exploding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4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314-DC28-8BFF-AE01-DA31C940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41AC33E3-1663-0FAD-2FFF-825262ED7754}"/>
              </a:ext>
            </a:extLst>
          </p:cNvPr>
          <p:cNvSpPr/>
          <p:nvPr/>
        </p:nvSpPr>
        <p:spPr>
          <a:xfrm>
            <a:off x="923026" y="2967487"/>
            <a:ext cx="979960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BE4-BF37-CDA6-7A3F-89DA24C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revolutions since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E65FB-44A7-5FEE-50E7-3846AD9B4E8C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6377E-8407-D22B-7145-06736E83CCA4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43CF058A-8222-0711-4940-9B33F30E5949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862F-80C4-D6A1-576E-077EF4835D9F}"/>
              </a:ext>
            </a:extLst>
          </p:cNvPr>
          <p:cNvSpPr txBox="1"/>
          <p:nvPr/>
        </p:nvSpPr>
        <p:spPr>
          <a:xfrm>
            <a:off x="5699185" y="3299929"/>
            <a:ext cx="18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BC26-0DEB-D266-DCBC-31C0C0AF0506}"/>
              </a:ext>
            </a:extLst>
          </p:cNvPr>
          <p:cNvSpPr txBox="1"/>
          <p:nvPr/>
        </p:nvSpPr>
        <p:spPr>
          <a:xfrm>
            <a:off x="8136146" y="3742046"/>
            <a:ext cx="114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PaLM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108E1-DC56-EFE5-28D5-C7014EE26AE7}"/>
              </a:ext>
            </a:extLst>
          </p:cNvPr>
          <p:cNvSpPr txBox="1"/>
          <p:nvPr/>
        </p:nvSpPr>
        <p:spPr>
          <a:xfrm>
            <a:off x="9282023" y="3742046"/>
            <a:ext cx="1365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Llama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Mistral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Falcon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OLMo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D401E-7B1E-066F-B496-EDC19DF5B9AF}"/>
              </a:ext>
            </a:extLst>
          </p:cNvPr>
          <p:cNvSpPr/>
          <p:nvPr/>
        </p:nvSpPr>
        <p:spPr>
          <a:xfrm>
            <a:off x="8268561" y="2922051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8914E-683F-7E57-A4D8-415D22BE9FA5}"/>
              </a:ext>
            </a:extLst>
          </p:cNvPr>
          <p:cNvSpPr txBox="1"/>
          <p:nvPr/>
        </p:nvSpPr>
        <p:spPr>
          <a:xfrm>
            <a:off x="8136145" y="329992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Pre-trained language models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38EC0-F408-C85E-FE22-064BCD799805}"/>
              </a:ext>
            </a:extLst>
          </p:cNvPr>
          <p:cNvSpPr txBox="1"/>
          <p:nvPr/>
        </p:nvSpPr>
        <p:spPr>
          <a:xfrm>
            <a:off x="7876841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6474-EEAE-01F4-3330-B2760A5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– Plan of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87D-AB8A-90CB-5FA3-84A3306C5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09755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Input/output text </a:t>
            </a:r>
            <a:r>
              <a:rPr lang="en-US" dirty="0"/>
              <a:t>data </a:t>
            </a:r>
          </a:p>
          <a:p>
            <a:pPr lvl="1"/>
            <a:r>
              <a:rPr lang="en-US" dirty="0"/>
              <a:t> How does the model understand text data?</a:t>
            </a:r>
          </a:p>
          <a:p>
            <a:r>
              <a:rPr lang="en-US" dirty="0"/>
              <a:t>Transformer </a:t>
            </a:r>
            <a:r>
              <a:rPr lang="en-US" b="1" dirty="0"/>
              <a:t>block-by-block</a:t>
            </a:r>
            <a:endParaRPr lang="en-US" dirty="0"/>
          </a:p>
          <a:p>
            <a:pPr lvl="1"/>
            <a:r>
              <a:rPr lang="en-US" dirty="0"/>
              <a:t> What are the </a:t>
            </a:r>
            <a:r>
              <a:rPr lang="en-US" b="1" dirty="0"/>
              <a:t>input, output, and process</a:t>
            </a:r>
            <a:r>
              <a:rPr lang="en-US" dirty="0"/>
              <a:t> of each block?</a:t>
            </a:r>
          </a:p>
          <a:p>
            <a:pPr lvl="1"/>
            <a:r>
              <a:rPr lang="en-US" dirty="0"/>
              <a:t> What is its meaning?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DA26C-549B-C3DA-3B48-0F2A2F9BCAB4}"/>
              </a:ext>
            </a:extLst>
          </p:cNvPr>
          <p:cNvGrpSpPr/>
          <p:nvPr/>
        </p:nvGrpSpPr>
        <p:grpSpPr>
          <a:xfrm>
            <a:off x="7480171" y="974446"/>
            <a:ext cx="4221737" cy="5518429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65A8DD8-2EE3-9ACF-A15D-73427D80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BD7150-51C0-114B-DCD0-00BB2F67E26E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660737-D21E-8582-FF84-B5BF7D5670F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73A674-E79F-ED76-50C6-970537E1E084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0640FB-20DF-A738-20E9-0BF0ABD3C11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FDC78F0F-CBB6-55A2-B580-B52A5027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AE01-E5F0-B7BF-2A0A-0515021C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2E4-8A32-77E6-22A5-4AF32B83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Inputs/Outputs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A79A-1FF1-7AC2-A4F1-C34E80B43C48}"/>
              </a:ext>
            </a:extLst>
          </p:cNvPr>
          <p:cNvGrpSpPr/>
          <p:nvPr/>
        </p:nvGrpSpPr>
        <p:grpSpPr>
          <a:xfrm>
            <a:off x="4018023" y="783869"/>
            <a:ext cx="4476750" cy="5943600"/>
            <a:chOff x="3532885" y="783869"/>
            <a:chExt cx="4476750" cy="5943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8CF35E7-2D6A-9759-8D03-E8C7B651A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D17E07-FBA4-5FBC-4752-FF63EF797C9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3F7418-712C-1FD4-ECB5-4D9284B923A1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AD416-2E4F-3704-E6D1-5B954CB60C77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30DF4F-ABDD-CECA-8E5F-3D326C6DFEFF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DF66259F-FEED-7035-A7EE-1113A8F0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2A51ED-0FFA-48C1-FD36-F5BA3996E956}"/>
              </a:ext>
            </a:extLst>
          </p:cNvPr>
          <p:cNvSpPr/>
          <p:nvPr/>
        </p:nvSpPr>
        <p:spPr>
          <a:xfrm rot="1799226">
            <a:off x="4428438" y="595342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EA8AD6-7737-5F1D-8739-84BC1F7DA7D5}"/>
              </a:ext>
            </a:extLst>
          </p:cNvPr>
          <p:cNvSpPr/>
          <p:nvPr/>
        </p:nvSpPr>
        <p:spPr>
          <a:xfrm rot="19800774" flipH="1">
            <a:off x="7723703" y="5953428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2E76-C52B-2143-EEE5-FCCEFDA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B6470-DA9B-FBF6-596A-7D2F6B5C2FBD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7EF7-C9A3-4589-8FAB-C3C42BC50B54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6B3596-7782-B066-CB2A-691BEB71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E860AD9C-8D23-B813-D32E-DAB53BBE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BEE92-4731-32F9-A02A-5436B6734A7B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71B71-7FCC-2149-6766-AD1AB700DDA1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D64E-13EE-A6CD-52B4-DA5F87EF16E5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C03F9-2E8E-E015-456A-03C270932794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7C2F81B2-D979-9360-7B31-1FD3FEA4852A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620F-CAD7-23D2-DD5B-A29CAED9FE2A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37DDCD-1E53-DAE5-F757-8917B35DEE0A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79873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EAA0-E989-7C5A-A41B-624F766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844-8CFD-B603-760E-4A45C627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D9AC-514A-BC04-BA56-0AF41E399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955BB-5CDE-036C-26FB-3CE82A07C5E5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87D41-7205-A78B-909E-1C2A730A8A6C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CA9AC4-9753-E2BE-33C2-88CFCB8B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845656A2-6B99-88ED-9B7C-D6356478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4A43-D5EC-AA92-05CC-4F7216C64D36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44A41-2EB2-846D-80C3-C94A349B7794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C68F-E2FC-DDE5-3B27-58FF4BF68317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94E2-0F08-E34C-8D07-E33877E2A168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9A9A0B2-405D-3700-0779-BB599C6A31FD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D5CAF-AB3D-5873-A93D-73B7C493B4A1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11B4-95A9-F8A6-5E6F-B0E57D15678E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296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856-CA90-457E-FB52-34A7D7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12B-CABA-C1A4-DA6B-3478F85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</a:t>
            </a:r>
            <a:r>
              <a:rPr lang="en-US" dirty="0">
                <a:sym typeface="Wingdings" panose="05000000000000000000" pitchFamily="2" charset="2"/>
              </a:rPr>
              <a:t> 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5991D-059E-D596-E533-D2410D03BFB6}"/>
              </a:ext>
            </a:extLst>
          </p:cNvPr>
          <p:cNvSpPr txBox="1"/>
          <p:nvPr/>
        </p:nvSpPr>
        <p:spPr>
          <a:xfrm>
            <a:off x="6620253" y="210673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35BDC-CFA8-46EB-C7E1-27CFFB9E3F6D}"/>
              </a:ext>
            </a:extLst>
          </p:cNvPr>
          <p:cNvSpPr txBox="1"/>
          <p:nvPr/>
        </p:nvSpPr>
        <p:spPr>
          <a:xfrm>
            <a:off x="9766577" y="2106733"/>
            <a:ext cx="787479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FE85B9-A458-5783-6D62-8C19C92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8" y="1498627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ance flag">
            <a:extLst>
              <a:ext uri="{FF2B5EF4-FFF2-40B4-BE49-F238E27FC236}">
                <a16:creationId xmlns:a16="http://schemas.microsoft.com/office/drawing/2014/main" id="{183C18F5-3B81-922F-722A-04D99178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11309975" y="149438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A162-0392-04AE-530E-4F636ED4EC43}"/>
              </a:ext>
            </a:extLst>
          </p:cNvPr>
          <p:cNvSpPr txBox="1"/>
          <p:nvPr/>
        </p:nvSpPr>
        <p:spPr>
          <a:xfrm>
            <a:off x="6731351" y="1451085"/>
            <a:ext cx="10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56C33-1398-686C-FDFB-C24A1F687BA9}"/>
              </a:ext>
            </a:extLst>
          </p:cNvPr>
          <p:cNvSpPr txBox="1"/>
          <p:nvPr/>
        </p:nvSpPr>
        <p:spPr>
          <a:xfrm>
            <a:off x="9766576" y="1450624"/>
            <a:ext cx="183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E7BFC-F269-C9BE-D4EE-35D14E09F30A}"/>
              </a:ext>
            </a:extLst>
          </p:cNvPr>
          <p:cNvSpPr txBox="1"/>
          <p:nvPr/>
        </p:nvSpPr>
        <p:spPr>
          <a:xfrm>
            <a:off x="7421394" y="2106733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3D330-7A15-6AF9-FFEB-854C9DA2A96A}"/>
              </a:ext>
            </a:extLst>
          </p:cNvPr>
          <p:cNvSpPr txBox="1"/>
          <p:nvPr/>
        </p:nvSpPr>
        <p:spPr>
          <a:xfrm>
            <a:off x="10600682" y="2106733"/>
            <a:ext cx="141858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"Merci beaucoup"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F9512C-7945-9234-F3F9-EF8B2D87CD08}"/>
              </a:ext>
            </a:extLst>
          </p:cNvPr>
          <p:cNvGraphicFramePr>
            <a:graphicFrameLocks/>
          </p:cNvGraphicFramePr>
          <p:nvPr/>
        </p:nvGraphicFramePr>
        <p:xfrm>
          <a:off x="766925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D3D8C6-A5A3-71BD-91F8-35BA6D4D5354}"/>
              </a:ext>
            </a:extLst>
          </p:cNvPr>
          <p:cNvGraphicFramePr>
            <a:graphicFrameLocks/>
          </p:cNvGraphicFramePr>
          <p:nvPr/>
        </p:nvGraphicFramePr>
        <p:xfrm>
          <a:off x="6757098" y="3817286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60D9D0-4AD8-E365-612C-CC8117902E62}"/>
              </a:ext>
            </a:extLst>
          </p:cNvPr>
          <p:cNvGraphicFramePr>
            <a:graphicFrameLocks/>
          </p:cNvGraphicFramePr>
          <p:nvPr/>
        </p:nvGraphicFramePr>
        <p:xfrm>
          <a:off x="11133340" y="3817286"/>
          <a:ext cx="440919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919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3546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E90B5C-629D-D910-F549-485269BCC09D}"/>
              </a:ext>
            </a:extLst>
          </p:cNvPr>
          <p:cNvGraphicFramePr>
            <a:graphicFrameLocks/>
          </p:cNvGraphicFramePr>
          <p:nvPr/>
        </p:nvGraphicFramePr>
        <p:xfrm>
          <a:off x="9929880" y="3817286"/>
          <a:ext cx="460871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71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1B02-DE22-4BF1-2B07-67120503BB8C}"/>
              </a:ext>
            </a:extLst>
          </p:cNvPr>
          <p:cNvCxnSpPr>
            <a:cxnSpLocks/>
          </p:cNvCxnSpPr>
          <p:nvPr/>
        </p:nvCxnSpPr>
        <p:spPr>
          <a:xfrm>
            <a:off x="699751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ED48A-007D-FED6-E584-0A442E385C91}"/>
              </a:ext>
            </a:extLst>
          </p:cNvPr>
          <p:cNvCxnSpPr>
            <a:cxnSpLocks/>
          </p:cNvCxnSpPr>
          <p:nvPr/>
        </p:nvCxnSpPr>
        <p:spPr>
          <a:xfrm>
            <a:off x="7909670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4ACBE-955E-C285-CA7B-57C2754C960E}"/>
              </a:ext>
            </a:extLst>
          </p:cNvPr>
          <p:cNvCxnSpPr>
            <a:cxnSpLocks/>
          </p:cNvCxnSpPr>
          <p:nvPr/>
        </p:nvCxnSpPr>
        <p:spPr>
          <a:xfrm>
            <a:off x="10160315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3B081-9BBB-05DB-9ADE-6FF6B895DC57}"/>
              </a:ext>
            </a:extLst>
          </p:cNvPr>
          <p:cNvCxnSpPr>
            <a:cxnSpLocks/>
          </p:cNvCxnSpPr>
          <p:nvPr/>
        </p:nvCxnSpPr>
        <p:spPr>
          <a:xfrm>
            <a:off x="11353799" y="3429000"/>
            <a:ext cx="0" cy="22005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027613CA-190D-04D1-34BC-35979FBF592F}"/>
              </a:ext>
            </a:extLst>
          </p:cNvPr>
          <p:cNvSpPr/>
          <p:nvPr/>
        </p:nvSpPr>
        <p:spPr>
          <a:xfrm>
            <a:off x="8282027" y="1034579"/>
            <a:ext cx="1647853" cy="33274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0258C-E2EB-F8B8-EDA3-D5B3E4AF45E4}"/>
              </a:ext>
            </a:extLst>
          </p:cNvPr>
          <p:cNvSpPr txBox="1"/>
          <p:nvPr/>
        </p:nvSpPr>
        <p:spPr>
          <a:xfrm>
            <a:off x="8492573" y="3354361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77C71-63E1-9BA9-2381-7A4EDC857CA2}"/>
              </a:ext>
            </a:extLst>
          </p:cNvPr>
          <p:cNvSpPr txBox="1"/>
          <p:nvPr/>
        </p:nvSpPr>
        <p:spPr>
          <a:xfrm>
            <a:off x="7077075" y="723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3BEFDB-6138-BE78-8538-22096F1A04F4}"/>
              </a:ext>
            </a:extLst>
          </p:cNvPr>
          <p:cNvSpPr txBox="1"/>
          <p:nvPr/>
        </p:nvSpPr>
        <p:spPr>
          <a:xfrm>
            <a:off x="10479440" y="7239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697AE5-4D27-F646-9666-CE457D96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 The model only understands numerical values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Transform text into numerical </a:t>
            </a:r>
            <a:r>
              <a:rPr lang="en-US" dirty="0">
                <a:sym typeface="Wingdings" panose="05000000000000000000" pitchFamily="2" charset="2"/>
              </a:rPr>
              <a:t>representation.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 </a:t>
            </a:r>
            <a:r>
              <a:rPr lang="en-US" dirty="0"/>
              <a:t>Source and target texts may have </a:t>
            </a:r>
            <a:r>
              <a:rPr lang="en-US" b="1" dirty="0"/>
              <a:t>different lengths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dirty="0"/>
              <a:t> A </a:t>
            </a:r>
            <a:r>
              <a:rPr lang="en-US" b="1" dirty="0"/>
              <a:t>fixed sequence length </a:t>
            </a:r>
            <a:r>
              <a:rPr lang="en-US" dirty="0"/>
              <a:t>is needed for model computation.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 When to </a:t>
            </a:r>
            <a:r>
              <a:rPr lang="en-US" b="1" dirty="0"/>
              <a:t>start</a:t>
            </a:r>
            <a:r>
              <a:rPr lang="en-US" dirty="0"/>
              <a:t> and </a:t>
            </a:r>
            <a:r>
              <a:rPr lang="en-US" b="1" dirty="0"/>
              <a:t>end</a:t>
            </a:r>
            <a:r>
              <a:rPr lang="en-US" dirty="0"/>
              <a:t> the model’s prediction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Find ways to </a:t>
            </a:r>
            <a:r>
              <a:rPr lang="en-US" b="1" dirty="0">
                <a:sym typeface="Wingdings" panose="05000000000000000000" pitchFamily="2" charset="2"/>
              </a:rPr>
              <a:t>notify the model when to start and end the prediction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4F84-679D-6156-B878-20BE348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4965-81C6-63C3-F0A3-1216574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06"/>
            <a:ext cx="3964804" cy="59704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982AD-2682-8F1B-2771-9DC381C1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46" y="2181646"/>
            <a:ext cx="3661418" cy="4063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4EAAB-88C7-1371-DC18-91DB782F6577}"/>
              </a:ext>
            </a:extLst>
          </p:cNvPr>
          <p:cNvSpPr txBox="1"/>
          <p:nvPr/>
        </p:nvSpPr>
        <p:spPr>
          <a:xfrm>
            <a:off x="1737645" y="6488668"/>
            <a:ext cx="8716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Attention Is All You Need, A. Vaswani et al, 2017, 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4916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D90-A894-B3E7-D0DD-CE7C267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73B8-0191-6CD4-0CB4-FA042C15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Contains a large vocabulary dictionary</a:t>
            </a:r>
          </a:p>
          <a:p>
            <a:r>
              <a:rPr lang="en-US" dirty="0"/>
              <a:t> Transforms </a:t>
            </a:r>
            <a:r>
              <a:rPr lang="en-US" b="1" dirty="0"/>
              <a:t>text</a:t>
            </a:r>
            <a:r>
              <a:rPr lang="en-US" dirty="0"/>
              <a:t> to </a:t>
            </a:r>
            <a:r>
              <a:rPr lang="en-US" b="1" dirty="0"/>
              <a:t>numerical</a:t>
            </a:r>
            <a:r>
              <a:rPr lang="en-US" dirty="0"/>
              <a:t> representation</a:t>
            </a:r>
          </a:p>
          <a:p>
            <a:r>
              <a:rPr lang="en-US" dirty="0"/>
              <a:t> A token can be a word or a character</a:t>
            </a:r>
          </a:p>
          <a:p>
            <a:r>
              <a:rPr lang="en-US" dirty="0"/>
              <a:t> Special tokens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UNK</a:t>
            </a:r>
            <a:r>
              <a:rPr lang="en-US" sz="2400" dirty="0"/>
              <a:t>: </a:t>
            </a:r>
            <a:r>
              <a:rPr lang="en-US" sz="2400" b="1" dirty="0"/>
              <a:t>Unk</a:t>
            </a:r>
            <a:r>
              <a:rPr lang="en-US" sz="2400" dirty="0"/>
              <a:t>nown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PAD</a:t>
            </a:r>
            <a:r>
              <a:rPr lang="en-US" sz="2400" dirty="0"/>
              <a:t>: </a:t>
            </a:r>
            <a:r>
              <a:rPr lang="en-US" sz="2400" b="1" dirty="0"/>
              <a:t>Pad</a:t>
            </a:r>
            <a:r>
              <a:rPr lang="en-US" sz="2400" dirty="0"/>
              <a:t>ding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SOS</a:t>
            </a:r>
            <a:r>
              <a:rPr lang="en-US" sz="2400" dirty="0"/>
              <a:t>: </a:t>
            </a:r>
            <a:r>
              <a:rPr lang="en-US" sz="2400" b="1" dirty="0"/>
              <a:t>S</a:t>
            </a:r>
            <a:r>
              <a:rPr lang="en-US" sz="2400" dirty="0"/>
              <a:t>tart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EOS</a:t>
            </a:r>
            <a:r>
              <a:rPr lang="en-US" sz="2400" dirty="0"/>
              <a:t>: </a:t>
            </a:r>
            <a:r>
              <a:rPr lang="en-US" sz="2400" b="1" dirty="0"/>
              <a:t>E</a:t>
            </a:r>
            <a:r>
              <a:rPr lang="en-US" sz="2400" dirty="0"/>
              <a:t>nd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S</a:t>
            </a:r>
            <a:r>
              <a:rPr lang="en-US" sz="2400" dirty="0"/>
              <a:t>entence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000C-9E26-53AB-B514-C310E1B205C4}"/>
              </a:ext>
            </a:extLst>
          </p:cNvPr>
          <p:cNvSpPr/>
          <p:nvPr/>
        </p:nvSpPr>
        <p:spPr>
          <a:xfrm>
            <a:off x="7615015" y="1871352"/>
            <a:ext cx="3282549" cy="4281442"/>
          </a:xfrm>
          <a:prstGeom prst="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77B24-2634-990F-ADCF-AA5BA83EFCA3}"/>
              </a:ext>
            </a:extLst>
          </p:cNvPr>
          <p:cNvSpPr txBox="1"/>
          <p:nvPr/>
        </p:nvSpPr>
        <p:spPr>
          <a:xfrm>
            <a:off x="7875624" y="1991202"/>
            <a:ext cx="24994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"vocab": {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"[UNK]": 0,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"[PAD]": 1,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"[SOS]": 2,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     "[EOS]": 3,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"I"   : 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"you": 24,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"very": 75,</a:t>
            </a: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"am"  : 107,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"much": 120,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"fine": 550,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"French": 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582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"cook": 1779, </a:t>
            </a:r>
            <a:endParaRPr lang="en-US" sz="1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	"Thank": 2089,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6F6C13-F354-53F1-506C-6AC2DA3E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25" y="1879898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B2D4-1E14-0B1F-F150-CAD3433D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A0B9C-8F01-6C81-65E5-2FC3F9DD5129}"/>
              </a:ext>
            </a:extLst>
          </p:cNvPr>
          <p:cNvSpPr txBox="1"/>
          <p:nvPr/>
        </p:nvSpPr>
        <p:spPr>
          <a:xfrm>
            <a:off x="3552312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C0D627-9B3C-4C67-396C-7F0B4831C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72389"/>
              </p:ext>
            </p:extLst>
          </p:nvPr>
        </p:nvGraphicFramePr>
        <p:xfrm>
          <a:off x="5863573" y="3212078"/>
          <a:ext cx="480824" cy="1001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141E63-4250-D9E8-FB1E-66F4DB1026DC}"/>
              </a:ext>
            </a:extLst>
          </p:cNvPr>
          <p:cNvSpPr txBox="1"/>
          <p:nvPr/>
        </p:nvSpPr>
        <p:spPr>
          <a:xfrm>
            <a:off x="7799715" y="3250919"/>
            <a:ext cx="7545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7B2C6-60CB-64A6-60B8-CEFC855799AC}"/>
              </a:ext>
            </a:extLst>
          </p:cNvPr>
          <p:cNvSpPr txBox="1"/>
          <p:nvPr/>
        </p:nvSpPr>
        <p:spPr>
          <a:xfrm>
            <a:off x="5416269" y="1753850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8F7D3-04F5-256B-6302-932DB11EB3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06827" y="3712584"/>
            <a:ext cx="1556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583357-5CBC-C617-7625-F423E00E88A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97" y="3712584"/>
            <a:ext cx="145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1FDA6-192E-884D-05D0-737AC2CD2435}"/>
              </a:ext>
            </a:extLst>
          </p:cNvPr>
          <p:cNvSpPr txBox="1"/>
          <p:nvPr/>
        </p:nvSpPr>
        <p:spPr>
          <a:xfrm>
            <a:off x="4551530" y="333292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E077D-091B-22AC-3705-1DAF876A224C}"/>
              </a:ext>
            </a:extLst>
          </p:cNvPr>
          <p:cNvSpPr txBox="1"/>
          <p:nvPr/>
        </p:nvSpPr>
        <p:spPr>
          <a:xfrm>
            <a:off x="6538386" y="33298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decodes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0271BD7-F4A9-055E-AAAC-AECE47E6C486}"/>
              </a:ext>
            </a:extLst>
          </p:cNvPr>
          <p:cNvSpPr/>
          <p:nvPr/>
        </p:nvSpPr>
        <p:spPr>
          <a:xfrm rot="1288991">
            <a:off x="4930253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7911308-1210-789A-4BD6-C27DF03F0011}"/>
              </a:ext>
            </a:extLst>
          </p:cNvPr>
          <p:cNvSpPr/>
          <p:nvPr/>
        </p:nvSpPr>
        <p:spPr>
          <a:xfrm rot="20311009" flipH="1">
            <a:off x="6836124" y="1981572"/>
            <a:ext cx="363607" cy="125968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/>
      <p:bldP spid="12" grpId="0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(1/3)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 (max length: 4)</a:t>
            </a:r>
            <a:endParaRPr lang="en-US" b="1" dirty="0"/>
          </a:p>
          <a:p>
            <a:pPr lvl="1"/>
            <a:r>
              <a:rPr lang="en-US" dirty="0"/>
              <a:t>"I am fine"</a:t>
            </a:r>
          </a:p>
          <a:p>
            <a:pPr lvl="1"/>
            <a:r>
              <a:rPr lang="en-US" dirty="0"/>
              <a:t>"Thank you very much"</a:t>
            </a:r>
          </a:p>
          <a:p>
            <a:pPr lvl="1"/>
            <a:r>
              <a:rPr lang="en-US" dirty="0"/>
              <a:t>"I cook French cuisine"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1BE6B5-4BF5-9AC4-F19B-5CEC7DC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4" y="170670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4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Thank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you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very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much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cook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French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am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fine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3358583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2089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952107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122864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107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952671" y="3585039"/>
            <a:ext cx="913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Inputs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F4847-7B94-0324-5116-5595CD4B1090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2F3C6C3-85E1-055F-7F55-A39F4EFDE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1B88DE-1473-5D29-4861-259D36304970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99A8C2-693B-02E1-3596-21857E3D543E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6A37B-42AB-B973-C75B-E2E10A31648A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FFA1CD-4A3A-4F97-A3CC-F9C3A0E032C4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E422ADB-D784-3C01-DC1C-6F690F96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F7AD1-D2F3-4BDA-455F-5CEE5E1B0E02}"/>
              </a:ext>
            </a:extLst>
          </p:cNvPr>
          <p:cNvCxnSpPr/>
          <p:nvPr/>
        </p:nvCxnSpPr>
        <p:spPr>
          <a:xfrm flipV="1">
            <a:off x="9175111" y="3559805"/>
            <a:ext cx="913328" cy="328014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BE92752-ED22-1B6A-9A81-594B74EF6C78}"/>
              </a:ext>
            </a:extLst>
          </p:cNvPr>
          <p:cNvSpPr/>
          <p:nvPr/>
        </p:nvSpPr>
        <p:spPr>
          <a:xfrm rot="13862960">
            <a:off x="10138014" y="382967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C2AF-5EBB-82FB-D785-195D6AFD140D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E2F121-E9AA-5A84-A92B-B351DB4B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245EC7-B547-7CE5-9701-C2C9ECF695D8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0D14F7-7307-16BF-E11D-B4E8AE7349E9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39D2A9-DAFB-28E3-88D9-4B8B0DAD381F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D015F-81A9-84C3-31FD-A028D36DCD2B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69D22601-82B9-487F-86B3-EC924143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(2/3)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6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5140011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573411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87115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SOS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7214572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0618863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4733139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 tokenizer</a:t>
            </a:r>
          </a:p>
          <a:p>
            <a:r>
              <a:rPr lang="en-US" sz="1100" b="1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65211" y="3610273"/>
            <a:ext cx="208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For Outputs (shifted right)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28705D-0D7F-4D68-9974-0FCED4816B77}"/>
              </a:ext>
            </a:extLst>
          </p:cNvPr>
          <p:cNvCxnSpPr>
            <a:cxnSpLocks/>
          </p:cNvCxnSpPr>
          <p:nvPr/>
        </p:nvCxnSpPr>
        <p:spPr>
          <a:xfrm flipV="1">
            <a:off x="9175111" y="3619958"/>
            <a:ext cx="2088246" cy="267861"/>
          </a:xfrm>
          <a:prstGeom prst="line">
            <a:avLst/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441977-9AF0-338A-BEA5-763641755D25}"/>
              </a:ext>
            </a:extLst>
          </p:cNvPr>
          <p:cNvSpPr/>
          <p:nvPr/>
        </p:nvSpPr>
        <p:spPr>
          <a:xfrm rot="13862960">
            <a:off x="11479766" y="388529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E448-6C52-4D38-866D-D803056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34FCC-C2F4-0079-2807-F01D8BA5C324}"/>
              </a:ext>
            </a:extLst>
          </p:cNvPr>
          <p:cNvSpPr txBox="1"/>
          <p:nvPr/>
        </p:nvSpPr>
        <p:spPr>
          <a:xfrm>
            <a:off x="598491" y="1690688"/>
            <a:ext cx="4058586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(max length: 5)</a:t>
            </a:r>
            <a:endParaRPr lang="en-US" b="1" dirty="0"/>
          </a:p>
          <a:p>
            <a:pPr lvl="1"/>
            <a:r>
              <a:rPr lang="en-US" dirty="0"/>
              <a:t>"Je </a:t>
            </a:r>
            <a:r>
              <a:rPr lang="en-US" dirty="0" err="1"/>
              <a:t>vais</a:t>
            </a:r>
            <a:r>
              <a:rPr lang="en-US" dirty="0"/>
              <a:t> bien"</a:t>
            </a:r>
          </a:p>
          <a:p>
            <a:pPr lvl="1"/>
            <a:r>
              <a:rPr lang="en-US" dirty="0"/>
              <a:t>"Merci beaucoup"</a:t>
            </a:r>
          </a:p>
          <a:p>
            <a:pPr lvl="1"/>
            <a:r>
              <a:rPr lang="en-US" dirty="0"/>
              <a:t>"Je </a:t>
            </a:r>
            <a:r>
              <a:rPr lang="en-US" dirty="0" err="1"/>
              <a:t>fais</a:t>
            </a:r>
            <a:r>
              <a:rPr lang="en-US" dirty="0"/>
              <a:t> la cuisine française"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/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b="1" dirty="0"/>
                  <a:t>=7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D5658-CB4E-CC4C-E1C0-FCD7DC1B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33" y="5158791"/>
                <a:ext cx="934732" cy="369332"/>
              </a:xfrm>
              <a:prstGeom prst="rect">
                <a:avLst/>
              </a:prstGeom>
              <a:blipFill>
                <a:blip r:embed="rId3"/>
                <a:stretch>
                  <a:fillRect t="-6557" r="-130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5D772-1955-9310-7B62-4FB4C7211BBF}"/>
              </a:ext>
            </a:extLst>
          </p:cNvPr>
          <p:cNvGrpSpPr/>
          <p:nvPr/>
        </p:nvGrpSpPr>
        <p:grpSpPr>
          <a:xfrm>
            <a:off x="862008" y="3871883"/>
            <a:ext cx="3531553" cy="2655813"/>
            <a:chOff x="598491" y="3755021"/>
            <a:chExt cx="3531553" cy="26558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F81B0C-FB2C-A720-F244-6FA3EB316944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377673F-2C83-70B9-C098-B9CC5E784F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1799109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Merci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beaucoup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CB86482-0245-4B6C-E0EC-87F42A3270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32707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fais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cuisine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française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2707A87-106B-81CF-A344-B3A0B850A3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0319668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Je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vais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bien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EOS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PAD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290C3-7F4A-7884-B9ED-A3D1212CFDB1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DDC47C-8ED8-9EAF-F71F-4D78669449C6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2627784" y="2891017"/>
            <a:ext cx="1" cy="98086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38400A-7743-EB28-AF12-A3B8F59D7CE6}"/>
              </a:ext>
            </a:extLst>
          </p:cNvPr>
          <p:cNvSpPr txBox="1"/>
          <p:nvPr/>
        </p:nvSpPr>
        <p:spPr>
          <a:xfrm>
            <a:off x="2695162" y="3298195"/>
            <a:ext cx="1956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Fixed length, SOS, EOS</a:t>
            </a:r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37A7E83E-3C8E-B033-F2D3-0ED278BAB126}"/>
              </a:ext>
            </a:extLst>
          </p:cNvPr>
          <p:cNvSpPr/>
          <p:nvPr/>
        </p:nvSpPr>
        <p:spPr>
          <a:xfrm flipH="1">
            <a:off x="746002" y="4216580"/>
            <a:ext cx="91440" cy="2022295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54CA0-C2CC-ED61-A82B-41B2276C7CB8}"/>
              </a:ext>
            </a:extLst>
          </p:cNvPr>
          <p:cNvGrpSpPr/>
          <p:nvPr/>
        </p:nvGrpSpPr>
        <p:grpSpPr>
          <a:xfrm>
            <a:off x="5643558" y="3871883"/>
            <a:ext cx="3531553" cy="2655813"/>
            <a:chOff x="598491" y="3755021"/>
            <a:chExt cx="3531553" cy="26558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4FD4EB-2E16-04C3-E4DB-4BBA93677C8C}"/>
                </a:ext>
              </a:extLst>
            </p:cNvPr>
            <p:cNvGrpSpPr/>
            <p:nvPr/>
          </p:nvGrpSpPr>
          <p:grpSpPr>
            <a:xfrm>
              <a:off x="800325" y="3915079"/>
              <a:ext cx="3127884" cy="2335697"/>
              <a:chOff x="821998" y="3990944"/>
              <a:chExt cx="3127884" cy="2335697"/>
            </a:xfrm>
          </p:grpSpPr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196CA1E-0908-5692-5F54-A86DF4D2C4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09562215"/>
                  </p:ext>
                </p:extLst>
              </p:nvPr>
            </p:nvGraphicFramePr>
            <p:xfrm>
              <a:off x="1938507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519959327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3546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4B1E43C-63EB-156D-6084-3AED714D5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822009"/>
                  </p:ext>
                </p:extLst>
              </p:nvPr>
            </p:nvGraphicFramePr>
            <p:xfrm>
              <a:off x="3055016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4015877822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1355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1390</a:t>
                          </a:r>
                          <a:endParaRPr lang="en-US" sz="1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5309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16E653-4D9E-3A16-612C-26A0FCEDFC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4111443"/>
                  </p:ext>
                </p:extLst>
              </p:nvPr>
            </p:nvGraphicFramePr>
            <p:xfrm>
              <a:off x="821998" y="3990944"/>
              <a:ext cx="894866" cy="23356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4866">
                      <a:extLst>
                        <a:ext uri="{9D8B030D-6E8A-4147-A177-3AD203B41FA5}">
                          <a16:colId xmlns:a16="http://schemas.microsoft.com/office/drawing/2014/main" val="2803610081"/>
                        </a:ext>
                      </a:extLst>
                    </a:gridCol>
                  </a:tblGrid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9826768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8198957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8075715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00B0F0"/>
                              </a:solidFill>
                            </a:rPr>
                            <a:t>3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4259899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1440032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5322066"/>
                      </a:ext>
                    </a:extLst>
                  </a:tr>
                  <a:tr h="333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1</a:t>
                          </a:r>
                          <a:endParaRPr 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00606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C499C0-D9BB-0D06-1294-09F55E007F5C}"/>
                </a:ext>
              </a:extLst>
            </p:cNvPr>
            <p:cNvSpPr/>
            <p:nvPr/>
          </p:nvSpPr>
          <p:spPr>
            <a:xfrm>
              <a:off x="598491" y="3755021"/>
              <a:ext cx="3531553" cy="2655813"/>
            </a:xfrm>
            <a:prstGeom prst="rect">
              <a:avLst/>
            </a:prstGeom>
            <a:noFill/>
            <a:ln w="9525">
              <a:solidFill>
                <a:srgbClr val="EA6B6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EABE37-A6C2-53F2-1120-E19D98882CD9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4393561" y="5199790"/>
            <a:ext cx="124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78381C-82D4-3BFE-1FA4-AEB7B519F1C3}"/>
              </a:ext>
            </a:extLst>
          </p:cNvPr>
          <p:cNvSpPr txBox="1"/>
          <p:nvPr/>
        </p:nvSpPr>
        <p:spPr>
          <a:xfrm>
            <a:off x="4651263" y="5199789"/>
            <a:ext cx="93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Target </a:t>
            </a:r>
            <a:r>
              <a:rPr lang="en-US" sz="1100" dirty="0"/>
              <a:t>tokenizer</a:t>
            </a:r>
          </a:p>
          <a:p>
            <a:r>
              <a:rPr lang="en-US" sz="1100" dirty="0"/>
              <a:t>encodes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3673F-D012-4888-F476-3E76C6783377}"/>
              </a:ext>
            </a:extLst>
          </p:cNvPr>
          <p:cNvSpPr txBox="1"/>
          <p:nvPr/>
        </p:nvSpPr>
        <p:spPr>
          <a:xfrm>
            <a:off x="6306135" y="3459877"/>
            <a:ext cx="220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 Target in loss computation</a:t>
            </a:r>
          </a:p>
        </p:txBody>
      </p:sp>
      <p:pic>
        <p:nvPicPr>
          <p:cNvPr id="11" name="Picture 2" descr="France flag">
            <a:extLst>
              <a:ext uri="{FF2B5EF4-FFF2-40B4-BE49-F238E27FC236}">
                <a16:creationId xmlns:a16="http://schemas.microsoft.com/office/drawing/2014/main" id="{46EF0931-C53E-2E98-7A6F-0A5F61465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221374" y="1706706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8C225-D1F1-2949-C57C-9F0A125C1E95}"/>
              </a:ext>
            </a:extLst>
          </p:cNvPr>
          <p:cNvGrpSpPr/>
          <p:nvPr/>
        </p:nvGrpSpPr>
        <p:grpSpPr>
          <a:xfrm>
            <a:off x="9229872" y="58813"/>
            <a:ext cx="2919523" cy="3844288"/>
            <a:chOff x="3532885" y="783869"/>
            <a:chExt cx="4476750" cy="59436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E37A390-7D14-97E6-46D1-15FA037F3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885" y="783869"/>
              <a:ext cx="4476750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1551A-9C03-37D9-7563-AB5AC2DBD4D4}"/>
                </a:ext>
              </a:extLst>
            </p:cNvPr>
            <p:cNvSpPr/>
            <p:nvPr/>
          </p:nvSpPr>
          <p:spPr>
            <a:xfrm>
              <a:off x="6152970" y="2109432"/>
              <a:ext cx="1162230" cy="2868314"/>
            </a:xfrm>
            <a:prstGeom prst="roundRect">
              <a:avLst/>
            </a:prstGeom>
            <a:noFill/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D3582B-66C9-A0CB-BFBC-2AE9095B38B8}"/>
                </a:ext>
              </a:extLst>
            </p:cNvPr>
            <p:cNvSpPr/>
            <p:nvPr/>
          </p:nvSpPr>
          <p:spPr>
            <a:xfrm>
              <a:off x="4153256" y="2975815"/>
              <a:ext cx="1239140" cy="2001931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195C3E-7F5B-D95A-9DF4-BC294EE8B4D8}"/>
                </a:ext>
              </a:extLst>
            </p:cNvPr>
            <p:cNvSpPr/>
            <p:nvPr/>
          </p:nvSpPr>
          <p:spPr>
            <a:xfrm>
              <a:off x="4539658" y="6289706"/>
              <a:ext cx="619483" cy="2031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8ABE8B-316A-1C2E-9431-C3D7BC5D9F4A}"/>
                </a:ext>
              </a:extLst>
            </p:cNvPr>
            <p:cNvSpPr/>
            <p:nvPr/>
          </p:nvSpPr>
          <p:spPr>
            <a:xfrm>
              <a:off x="6226739" y="6289706"/>
              <a:ext cx="872975" cy="3421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C90B5B79-5ABE-042B-382B-5D4A6439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2343" y="6302707"/>
              <a:ext cx="219170" cy="21917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255782-B588-62A4-51F9-A72DB007F481}"/>
              </a:ext>
            </a:extLst>
          </p:cNvPr>
          <p:cNvSpPr/>
          <p:nvPr/>
        </p:nvSpPr>
        <p:spPr>
          <a:xfrm>
            <a:off x="9131977" y="586057"/>
            <a:ext cx="1310579" cy="551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5678-F3C7-E042-2058-55D0BC002288}"/>
              </a:ext>
            </a:extLst>
          </p:cNvPr>
          <p:cNvSpPr txBox="1"/>
          <p:nvPr/>
        </p:nvSpPr>
        <p:spPr>
          <a:xfrm>
            <a:off x="9105257" y="45364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48D12-E1E5-CF5E-FBAA-92E027C2B011}"/>
              </a:ext>
            </a:extLst>
          </p:cNvPr>
          <p:cNvCxnSpPr>
            <a:cxnSpLocks/>
          </p:cNvCxnSpPr>
          <p:nvPr/>
        </p:nvCxnSpPr>
        <p:spPr>
          <a:xfrm>
            <a:off x="9444367" y="337091"/>
            <a:ext cx="0" cy="270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209F9C-E7BB-9F05-4745-91424AD2681B}"/>
              </a:ext>
            </a:extLst>
          </p:cNvPr>
          <p:cNvCxnSpPr>
            <a:endCxn id="25" idx="7"/>
          </p:cNvCxnSpPr>
          <p:nvPr/>
        </p:nvCxnSpPr>
        <p:spPr>
          <a:xfrm rot="10800000" flipV="1">
            <a:off x="10250627" y="365125"/>
            <a:ext cx="1020705" cy="30163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3033EC8-C6F4-07DB-889C-35CA28E861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1775" y="1716165"/>
            <a:ext cx="3506759" cy="804679"/>
          </a:xfrm>
          <a:prstGeom prst="bentConnector3">
            <a:avLst>
              <a:gd name="adj1" fmla="val 100181"/>
            </a:avLst>
          </a:prstGeom>
          <a:ln>
            <a:solidFill>
              <a:srgbClr val="EA6B66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B491F10-E281-56D8-FB15-19D523F22214}"/>
              </a:ext>
            </a:extLst>
          </p:cNvPr>
          <p:cNvSpPr/>
          <p:nvPr/>
        </p:nvSpPr>
        <p:spPr>
          <a:xfrm rot="9786085">
            <a:off x="9765899" y="-11619"/>
            <a:ext cx="448126" cy="3576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9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1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7ECF-F93B-AFDF-3E83-88F6D2BB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1FA3B9-2720-BDCA-AD41-97D3E71CC0DD}"/>
              </a:ext>
            </a:extLst>
          </p:cNvPr>
          <p:cNvSpPr/>
          <p:nvPr/>
        </p:nvSpPr>
        <p:spPr>
          <a:xfrm>
            <a:off x="3655772" y="5334052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6B275-B79B-DE5C-22C5-979267B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 &amp; Decoder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572FA4-0C3A-DDFE-2084-F582A262F938}"/>
              </a:ext>
            </a:extLst>
          </p:cNvPr>
          <p:cNvSpPr/>
          <p:nvPr/>
        </p:nvSpPr>
        <p:spPr>
          <a:xfrm>
            <a:off x="6095640" y="533405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A2EF8-DFCC-0D38-BE56-338D98D8F5B7}"/>
              </a:ext>
            </a:extLst>
          </p:cNvPr>
          <p:cNvSpPr/>
          <p:nvPr/>
        </p:nvSpPr>
        <p:spPr>
          <a:xfrm>
            <a:off x="6212792" y="2381993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E7CA44-7AFE-13AC-43F3-13FDFD87BCAA}"/>
              </a:ext>
            </a:extLst>
          </p:cNvPr>
          <p:cNvSpPr/>
          <p:nvPr/>
        </p:nvSpPr>
        <p:spPr>
          <a:xfrm>
            <a:off x="4153256" y="3248376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1024B-F655-8D9C-14C8-B6036F554C55}"/>
              </a:ext>
            </a:extLst>
          </p:cNvPr>
          <p:cNvSpPr/>
          <p:nvPr/>
        </p:nvSpPr>
        <p:spPr>
          <a:xfrm>
            <a:off x="6212793" y="1964627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30E8-8DCC-76A6-24B5-183DBD3C1B7C}"/>
              </a:ext>
            </a:extLst>
          </p:cNvPr>
          <p:cNvSpPr txBox="1"/>
          <p:nvPr/>
        </p:nvSpPr>
        <p:spPr>
          <a:xfrm>
            <a:off x="2866069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2DCB2-9027-1125-3796-78F6C85E20C5}"/>
              </a:ext>
            </a:extLst>
          </p:cNvPr>
          <p:cNvSpPr txBox="1"/>
          <p:nvPr/>
        </p:nvSpPr>
        <p:spPr>
          <a:xfrm>
            <a:off x="7907592" y="5637137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1B689-17E3-685C-0A3E-43D64AB81641}"/>
              </a:ext>
            </a:extLst>
          </p:cNvPr>
          <p:cNvSpPr txBox="1"/>
          <p:nvPr/>
        </p:nvSpPr>
        <p:spPr>
          <a:xfrm>
            <a:off x="3458510" y="3846175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CDCAF-F12C-5E57-5D34-7134E289F3B2}"/>
              </a:ext>
            </a:extLst>
          </p:cNvPr>
          <p:cNvSpPr txBox="1"/>
          <p:nvPr/>
        </p:nvSpPr>
        <p:spPr>
          <a:xfrm>
            <a:off x="7314888" y="319860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7DF8-D0E9-D431-30A9-85453980F056}"/>
              </a:ext>
            </a:extLst>
          </p:cNvPr>
          <p:cNvSpPr txBox="1"/>
          <p:nvPr/>
        </p:nvSpPr>
        <p:spPr>
          <a:xfrm>
            <a:off x="7314888" y="2033499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C61069-541E-B9FC-D049-D0734715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1056430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4B29CF5-BB07-1F38-707B-5C96D54D85FB}"/>
              </a:ext>
            </a:extLst>
          </p:cNvPr>
          <p:cNvSpPr/>
          <p:nvPr/>
        </p:nvSpPr>
        <p:spPr>
          <a:xfrm rot="1799226">
            <a:off x="2356170" y="538251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8F0698-7528-22CE-AC86-FA9E5856E35E}"/>
              </a:ext>
            </a:extLst>
          </p:cNvPr>
          <p:cNvSpPr/>
          <p:nvPr/>
        </p:nvSpPr>
        <p:spPr>
          <a:xfrm rot="19800774" flipH="1">
            <a:off x="8619117" y="5301946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173B-F6A9-25AF-0A3E-F0F06537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2F3C-3854-3AFE-9634-D9076B80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6286C8-7570-9599-CB90-68EBD69EE7F4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B5E0-711A-BF60-4147-83125A0BCBF0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816B-271A-E3C6-7273-AEA78D846F90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507-5F46-CD77-555E-0C241B0AE131}"/>
              </a:ext>
            </a:extLst>
          </p:cNvPr>
          <p:cNvSpPr txBox="1"/>
          <p:nvPr/>
        </p:nvSpPr>
        <p:spPr>
          <a:xfrm>
            <a:off x="838199" y="3311376"/>
            <a:ext cx="5024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B772-9996-20B3-D3FC-9194F0CA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8BDB-F58F-631D-BDBF-990D67B0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EEE19-3DC7-64C4-2858-AC277F48360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74CD115-4B96-06BD-AB70-02A95F0486E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44E465C-C691-BE13-26BB-A6783EF4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4FC61-9741-90A1-4A7E-FDBDA924077D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6E928-854C-3E31-4E7A-2261A4C59FFA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2ACD9-D621-6BAA-E806-ECDE08D80EE6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8DBFB1-6F97-8BF2-5FA7-4DB6D475D380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151386-11FF-09D0-17A9-8FAD14087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3D2089-73D5-80F5-3371-37EDB957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646331"/>
              </a:xfrm>
              <a:prstGeom prst="rect">
                <a:avLst/>
              </a:prstGeom>
              <a:blipFill>
                <a:blip r:embed="rId6"/>
                <a:stretch>
                  <a:fillRect l="-90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65AB2-592E-2EE2-A6A1-337A6B5730D7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2A3B8-40A4-0539-4F7F-373655D66242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BEF1D5-54E1-22DA-E95A-8F134873179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9F86F-F86B-2BB6-0B6E-496720D33647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3929E70-3182-B395-7E4F-18F8AF10F34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AC2368-6F75-882B-55B1-9ECB3ADD5F3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716DF-640F-9101-6E9D-7A0236C2CFDD}"/>
              </a:ext>
            </a:extLst>
          </p:cNvPr>
          <p:cNvGrpSpPr/>
          <p:nvPr/>
        </p:nvGrpSpPr>
        <p:grpSpPr>
          <a:xfrm>
            <a:off x="6482696" y="1443679"/>
            <a:ext cx="4137953" cy="2810097"/>
            <a:chOff x="6897009" y="1688585"/>
            <a:chExt cx="4137953" cy="281009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B4BC22F-8A23-0D7E-2E5B-46DFE2DC7A60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99BCC1E-A3CE-804D-FD97-863586FD3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910C5-2242-224A-80A6-D3A169F9CCD1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DB71B-42B3-97F0-F51B-96B53B430FBD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9E0003-FF92-1CA9-70CA-8925DCB46C83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A6CD7C-E238-21C5-B53D-82B67FA74F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85BA4-C832-D8EA-4777-C566481D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A3A6BE-3187-19F0-E654-F731886B4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FAC168-5249-B087-C2C5-71E9606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695738-DBEC-DBD1-1720-C6F2B41344C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39D8B-3CE0-26B5-3FBA-37C724BEE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5193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4B9D9-7394-FAD1-407A-0231DB4A6956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C7017C-725E-187F-54F5-F6F47F3B4FC3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AE0A2450-94B4-F32A-FB5F-081512D43C2D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6FC9-60CD-EEF6-1A3B-992F139B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A6E-25A0-41F1-EBBD-1572502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 Input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2755B-4430-3515-E53C-AC6E03707B06}"/>
              </a:ext>
            </a:extLst>
          </p:cNvPr>
          <p:cNvGrpSpPr/>
          <p:nvPr/>
        </p:nvGrpSpPr>
        <p:grpSpPr>
          <a:xfrm>
            <a:off x="6482696" y="1179537"/>
            <a:ext cx="4137953" cy="3074239"/>
            <a:chOff x="6897009" y="1424443"/>
            <a:chExt cx="4137953" cy="30742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B9B56B-E961-FF18-0B4A-CA063B77BF28}"/>
                </a:ext>
              </a:extLst>
            </p:cNvPr>
            <p:cNvSpPr/>
            <p:nvPr/>
          </p:nvSpPr>
          <p:spPr>
            <a:xfrm>
              <a:off x="6897009" y="1690688"/>
              <a:ext cx="4137953" cy="24034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6C4D8FF-2FB1-5ED9-B174-AB7699A7A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215" y="2053253"/>
              <a:ext cx="71437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C4C6092-DF27-F908-5E59-BAA815A8E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650" y="2100878"/>
              <a:ext cx="6477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E8750-BAB9-E56F-9387-A2B811A3CDD0}"/>
                </a:ext>
              </a:extLst>
            </p:cNvPr>
            <p:cNvSpPr/>
            <p:nvPr/>
          </p:nvSpPr>
          <p:spPr>
            <a:xfrm>
              <a:off x="8534400" y="3171659"/>
              <a:ext cx="1600200" cy="6463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C499E-EE0C-4732-C845-6DBF951D78F9}"/>
                </a:ext>
              </a:extLst>
            </p:cNvPr>
            <p:cNvSpPr txBox="1"/>
            <p:nvPr/>
          </p:nvSpPr>
          <p:spPr>
            <a:xfrm>
              <a:off x="7198910" y="1688585"/>
              <a:ext cx="1192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Positional</a:t>
              </a:r>
            </a:p>
            <a:p>
              <a:r>
                <a:rPr lang="en-US" sz="1200" dirty="0"/>
                <a:t>Encoding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A65C2-048E-B53A-61B9-8050FE06E1AC}"/>
                </a:ext>
              </a:extLst>
            </p:cNvPr>
            <p:cNvSpPr txBox="1"/>
            <p:nvPr/>
          </p:nvSpPr>
          <p:spPr>
            <a:xfrm>
              <a:off x="9334500" y="142444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Encoder 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B1C694-8A04-C65A-AAAF-391F2FD39D88}"/>
                </a:ext>
              </a:extLst>
            </p:cNvPr>
            <p:cNvSpPr txBox="1"/>
            <p:nvPr/>
          </p:nvSpPr>
          <p:spPr>
            <a:xfrm>
              <a:off x="9366227" y="3866651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B6A5D-904A-4126-D9A0-60C476784D4F}"/>
                    </a:ext>
                  </a:extLst>
                </p:cNvPr>
                <p:cNvSpPr txBox="1"/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2090F3-F27A-5C4C-6C62-E61297C3B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1" y="4071793"/>
                  <a:ext cx="10074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4E200-5031-A94C-9270-5AA31160FC3C}"/>
                </a:ext>
              </a:extLst>
            </p:cNvPr>
            <p:cNvCxnSpPr>
              <a:cxnSpLocks/>
            </p:cNvCxnSpPr>
            <p:nvPr/>
          </p:nvCxnSpPr>
          <p:spPr>
            <a:xfrm>
              <a:off x="7963490" y="2424728"/>
              <a:ext cx="1143000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EF5A5D-EC65-F026-D10C-0A4DA39AC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1544428"/>
              <a:ext cx="0" cy="66479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DEAC5F-ED0C-4422-BD95-A83CD002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3817989"/>
              <a:ext cx="0" cy="6806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A889A9-A83F-9F06-6C0B-E6D09F3E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500" y="2625950"/>
              <a:ext cx="0" cy="5457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6E510C-706A-5F5F-3DA0-FC97830DDA35}"/>
                    </a:ext>
                  </a:extLst>
                </p:cNvPr>
                <p:cNvSpPr txBox="1"/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F529D57-A107-2D78-A489-999E8CF13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462" y="2573331"/>
                  <a:ext cx="145331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1903886-3027-B572-E115-166935E22271}"/>
                    </a:ext>
                  </a:extLst>
                </p:cNvPr>
                <p:cNvSpPr txBox="1"/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𝒃𝒂𝒕𝒄𝒉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6464D32-48DC-C05C-6371-4844B6722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000" y="1861752"/>
                  <a:ext cx="1453317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/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the number of input sequence</a:t>
                </a: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800" dirty="0"/>
                  <a:t> : sequence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: size of the embedding vector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Example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𝒃𝒂𝒕𝒄𝒉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𝒔𝒆𝒒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F259AF-D9C8-C181-881D-01DC0F41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0" y="1842717"/>
                <a:ext cx="4706078" cy="2031325"/>
              </a:xfrm>
              <a:prstGeom prst="rect">
                <a:avLst/>
              </a:prstGeom>
              <a:blipFill>
                <a:blip r:embed="rId7"/>
                <a:stretch>
                  <a:fillRect l="-907" t="-1198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0F0E62-73EF-2653-CD6F-AC2DF2922D88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AF418F-40D5-C62A-0E5A-460C073C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682410-E280-3BBF-6C73-E3947132C75C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073098-6D44-F580-BE62-ED8493BAADD5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7BED-803E-7314-352B-899DB12B07C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7AD38-BD89-036E-6EED-33D35782940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B1B906-920B-0654-9D10-74073C10ADF9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DE89D8-D6FF-900E-F15F-C9D950DC365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9D9AB-83C6-A2D7-278A-806E56E4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0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7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5F3A-78C8-C195-0D00-B2C12123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A64-E94C-E110-E060-17CF4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B1C8B-A32A-CB91-88F6-2C2A4899E4C6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AEA73-9AB0-8CCD-30C7-FA4A7169B7D8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C2EE1-7927-3A74-AB41-3AD7390E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F5788F-30DE-C7E0-FFC5-76C53D0F0127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ADE98-29DE-F84F-EACC-7DB7286A8EF6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72F8CE-4E0B-B513-0439-ABCA3FD1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6A2C92-9669-A86F-33CF-70832F86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A62475-AFE2-2ED2-C2D7-E2564949B8F3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9E9F3-7949-506B-BB79-04EBB788D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486678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9DD7F-BB30-3523-5170-3BE59971E737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133236C-D17A-4DF2-8DB4-AD05E4EC5D5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73660-BC8A-F174-7E6F-6E1F3900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185904-269B-4568-CCF9-8B04EF614EAF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8550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3BBD-36F2-A818-0E44-19E6E66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36E-3D45-F356-FEE5-7CBF5607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AC0A3-BF49-AB19-0FD4-2C6BD4F9AEEE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BA951-E891-119D-04BD-221951C8CB16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21D74-F623-C7B9-51E0-D9731B62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C42410-8B46-5EFF-9413-52EA4F3D0C2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14FF8E-94E7-4C2D-2E7A-5A11BBA61BC1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F12A47-D282-44C1-2F59-78262FB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4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3B4BEC-6509-C38C-C37C-2A6BEB88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83CBC1F-FD79-1350-0809-C98A8080E27B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DFEDBA-9703-7E82-624D-FB8213E45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46343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5C669-7399-0C3B-1E03-11EFD0168CB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11385-9D50-3013-8A72-EF5280C5E689}"/>
              </a:ext>
            </a:extLst>
          </p:cNvPr>
          <p:cNvCxnSpPr>
            <a:cxnSpLocks/>
          </p:cNvCxnSpPr>
          <p:nvPr/>
        </p:nvCxnSpPr>
        <p:spPr>
          <a:xfrm flipV="1">
            <a:off x="8920187" y="95250"/>
            <a:ext cx="0" cy="283150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E8B357-E3A7-7BC4-D43C-BBCC3816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32550"/>
              </p:ext>
            </p:extLst>
          </p:nvPr>
        </p:nvGraphicFramePr>
        <p:xfrm>
          <a:off x="6879352" y="4307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523.415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1265.142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4189.251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452.716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6234.624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412.414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1794.127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7745.984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1314.124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65.764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1543.345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9" name="Right Bracket 8">
            <a:extLst>
              <a:ext uri="{FF2B5EF4-FFF2-40B4-BE49-F238E27FC236}">
                <a16:creationId xmlns:a16="http://schemas.microsoft.com/office/drawing/2014/main" id="{5415FE89-38AA-0939-4774-D37090811BE1}"/>
              </a:ext>
            </a:extLst>
          </p:cNvPr>
          <p:cNvSpPr/>
          <p:nvPr/>
        </p:nvSpPr>
        <p:spPr>
          <a:xfrm>
            <a:off x="11114257" y="624130"/>
            <a:ext cx="45719" cy="171902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/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A3E28-CE75-4002-B46A-E0C59693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28" y="1314363"/>
                <a:ext cx="755387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9009C3-592A-C9F0-5063-6E7D956936E3}"/>
              </a:ext>
            </a:extLst>
          </p:cNvPr>
          <p:cNvSpPr/>
          <p:nvPr/>
        </p:nvSpPr>
        <p:spPr>
          <a:xfrm rot="5400000" flipH="1">
            <a:off x="8920462" y="-1312823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/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E057B-838C-76AA-06AC-573F69D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-36993"/>
                <a:ext cx="755387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3E9F087A-7F02-59DF-9FE8-5B9218071FFF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E055E-268D-D103-6267-34D4C5D3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011C4E5-D643-449D-ED79-4AC6AB2792FA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25810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893-9C36-FAF1-2A87-AAE82D18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9593-FAF3-E093-677D-696BF886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2BBA7-3EA5-F269-5003-377BF7F90F3F}"/>
              </a:ext>
            </a:extLst>
          </p:cNvPr>
          <p:cNvSpPr/>
          <p:nvPr/>
        </p:nvSpPr>
        <p:spPr>
          <a:xfrm>
            <a:off x="6482696" y="1445782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C67E56-B40E-160C-C052-858D4D77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02" y="1808347"/>
            <a:ext cx="714375" cy="742950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615EB1-A893-4F7F-D634-04065490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37" y="185597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6C6E7F-8213-B0A6-7786-89CCEB2F67B2}"/>
              </a:ext>
            </a:extLst>
          </p:cNvPr>
          <p:cNvSpPr/>
          <p:nvPr/>
        </p:nvSpPr>
        <p:spPr>
          <a:xfrm>
            <a:off x="8120087" y="2926753"/>
            <a:ext cx="1600200" cy="64633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A4765-E2A3-1FC7-1EC7-4ECEDA7BCCF0}"/>
              </a:ext>
            </a:extLst>
          </p:cNvPr>
          <p:cNvSpPr txBox="1"/>
          <p:nvPr/>
        </p:nvSpPr>
        <p:spPr>
          <a:xfrm>
            <a:off x="6784597" y="1443679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5F5B5-AADD-9E4B-497D-5FE4B2F04C02}"/>
              </a:ext>
            </a:extLst>
          </p:cNvPr>
          <p:cNvSpPr txBox="1"/>
          <p:nvPr/>
        </p:nvSpPr>
        <p:spPr>
          <a:xfrm>
            <a:off x="8920187" y="117953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A0A5A-8B57-7A2D-926F-B9503402CF92}"/>
              </a:ext>
            </a:extLst>
          </p:cNvPr>
          <p:cNvSpPr txBox="1"/>
          <p:nvPr/>
        </p:nvSpPr>
        <p:spPr>
          <a:xfrm>
            <a:off x="8951914" y="3621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/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0500C8-4BD8-CCA0-616D-11D7B0E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8" y="3826887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221AB-22FB-796A-327F-AEA387B98FC9}"/>
              </a:ext>
            </a:extLst>
          </p:cNvPr>
          <p:cNvCxnSpPr>
            <a:cxnSpLocks/>
          </p:cNvCxnSpPr>
          <p:nvPr/>
        </p:nvCxnSpPr>
        <p:spPr>
          <a:xfrm>
            <a:off x="7549177" y="2179822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1EA58-EEBD-7476-5D0B-E12C8F3F9821}"/>
              </a:ext>
            </a:extLst>
          </p:cNvPr>
          <p:cNvCxnSpPr>
            <a:cxnSpLocks/>
          </p:cNvCxnSpPr>
          <p:nvPr/>
        </p:nvCxnSpPr>
        <p:spPr>
          <a:xfrm flipV="1">
            <a:off x="8920187" y="1299522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C64AB8-85E6-B6F5-3BCA-C81FA97C5412}"/>
              </a:ext>
            </a:extLst>
          </p:cNvPr>
          <p:cNvCxnSpPr>
            <a:cxnSpLocks/>
          </p:cNvCxnSpPr>
          <p:nvPr/>
        </p:nvCxnSpPr>
        <p:spPr>
          <a:xfrm flipV="1">
            <a:off x="8920187" y="3573083"/>
            <a:ext cx="0" cy="6806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795BD-A7EC-CB99-B745-6D110D2608EB}"/>
              </a:ext>
            </a:extLst>
          </p:cNvPr>
          <p:cNvCxnSpPr>
            <a:cxnSpLocks/>
          </p:cNvCxnSpPr>
          <p:nvPr/>
        </p:nvCxnSpPr>
        <p:spPr>
          <a:xfrm flipV="1">
            <a:off x="8920187" y="2381044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/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4AA7F3-4443-A725-DBD1-D75C2486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9" y="2328425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/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852023-1BE2-6B63-B1F8-9A0F3D1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687" y="1616846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711E78-1E86-D143-446E-0281E28E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8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/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73BC09-29A7-9C1F-9948-19BF2CA62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522625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0D8497-BB2D-A7C4-4C16-710A2A0ECF10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58A49A-1DD6-7325-5329-93EF7DBE2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39277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81EFC4-2996-A57B-BFCD-622F38E70F0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ket 8">
            <a:extLst>
              <a:ext uri="{FF2B5EF4-FFF2-40B4-BE49-F238E27FC236}">
                <a16:creationId xmlns:a16="http://schemas.microsoft.com/office/drawing/2014/main" id="{812EADFA-A5D3-87B8-31DA-8E2C4E5B9E53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F35DB-9026-B500-4F5A-D0A8F8F2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BF4BC4-3F31-3A38-8193-8F9FEA11E1E1}"/>
              </a:ext>
            </a:extLst>
          </p:cNvPr>
          <p:cNvCxnSpPr>
            <a:stCxn id="25" idx="1"/>
            <a:endCxn id="15" idx="2"/>
          </p:cNvCxnSpPr>
          <p:nvPr/>
        </p:nvCxnSpPr>
        <p:spPr>
          <a:xfrm rot="10800000">
            <a:off x="7230090" y="2551297"/>
            <a:ext cx="1690098" cy="1414090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B3CBD-BB6E-B0D6-10F0-26CD5FF6A4BE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5964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FBFF-76D6-D022-63FF-5B4675D4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932-E3BA-04DF-1128-87E164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7F0-87EC-32CF-795B-830E94B5971E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7AB526-8E59-AB00-7884-93B9344B7CC1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43374B-1089-11A6-D90C-504E04146C61}"/>
              </a:ext>
            </a:extLst>
          </p:cNvPr>
          <p:cNvCxnSpPr>
            <a:cxnSpLocks/>
          </p:cNvCxnSpPr>
          <p:nvPr/>
        </p:nvCxnSpPr>
        <p:spPr>
          <a:xfrm flipV="1">
            <a:off x="8904267" y="2512464"/>
            <a:ext cx="0" cy="51191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7D13F65-5809-DD63-7B19-EDD2006FEF4A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DA318D1-2F22-8776-0734-B229BB51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4CEB1F-3999-DD8B-8F97-1F6367BE24E6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8439793-D9BD-A900-DA78-E0F874780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04352"/>
              </p:ext>
            </p:extLst>
          </p:nvPr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FEE46-8AB6-2787-3D31-828199B83F23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C635ACE0-5D3F-FA27-3C20-B8E88F5F7C4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F62C8A-0ECA-5380-54EF-D3A609479CE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39608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7305D-5CF2-6645-762E-13A30F04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3CF-E5E4-D461-11D1-FB9E1E4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0A9F-2DDC-55EC-37EE-F1534F966C8B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55ED3D-B6E5-21F4-E3D1-E4D248141D0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E81788-A947-BC80-1A6E-AB2B86B6E9D2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4897E-0052-0B8E-5A80-F079C973442C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019BCF-8B60-986A-C8BB-E7E011C2811D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23755-3F89-0069-2927-7819DF7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762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5E5872E9-DA91-0677-EDDA-709C837A6C7D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E7AD99-FD2B-54FD-8EC4-B7A3A6A0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82FA9-753B-F254-5B1C-08BD1523032C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CA2A6B0-F9A2-0C50-D13A-B5F7580F92DA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65DBA-771B-591B-1D89-2B4DEF41C9F9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0933-251E-5AA3-5502-173E1B95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BDFFE-388C-7C95-5575-1F20061D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A63D88-01C0-E7DA-1EF9-BF64F0012569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F491C-07D3-8F0F-63D8-0E8C163ACB7A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A181B0-1071-314C-4C8A-136B9BE3E06D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74FC-FA61-FAF9-D515-5E0945D5D0DA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5801E80A-A5A2-595E-64F8-EE390C0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90BE1-56E6-7CB5-D831-55787DED8B74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F1EC793-EC1D-59EC-93B5-11A7D80A7E5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0F61AB-B1FF-14CA-D8DA-A29D9D66E6E0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ED21AD5-9922-0FD5-7F13-0320AA087AD6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946CED-41D5-4F60-449A-57E7C08D383F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3C461-42E3-17AE-C2E2-05DC9E6BACB9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9CBA-1D53-634D-7527-C16514C0BDE8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8939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F53-CF80-9A7E-1856-98063789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54B0-66E3-26C0-8F30-FB9904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75B8D-F03B-5A59-6AE6-9C5BD14289E7}"/>
              </a:ext>
            </a:extLst>
          </p:cNvPr>
          <p:cNvSpPr txBox="1"/>
          <p:nvPr/>
        </p:nvSpPr>
        <p:spPr>
          <a:xfrm>
            <a:off x="838199" y="4720302"/>
            <a:ext cx="101854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advantages of RNNs (among others)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Efficient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handling of sequential data types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such as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text, speech, and time series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Ability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process inputs 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of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variable lengths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, a feature lacking in feedforward neural networks.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D0D0D"/>
                </a:solidFill>
                <a:effectLst/>
              </a:rPr>
              <a:t>Enhanced training efficiency due to </a:t>
            </a:r>
            <a:r>
              <a:rPr lang="en-US" sz="1600" b="1" i="0" dirty="0">
                <a:solidFill>
                  <a:srgbClr val="0D0D0D"/>
                </a:solidFill>
                <a:effectLst/>
              </a:rPr>
              <a:t>weight sharing across different time steps</a:t>
            </a:r>
            <a:r>
              <a:rPr lang="en-US" sz="16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DFA617-3B87-387E-A800-2257F22E7BDE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C79A-28B1-96F7-95D7-15D9BFACD21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2567-A578-DDD1-8FD6-6E08B9AF0B99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3CFF-32BC-8865-A6C8-9727A199678A}"/>
              </a:ext>
            </a:extLst>
          </p:cNvPr>
          <p:cNvSpPr txBox="1"/>
          <p:nvPr/>
        </p:nvSpPr>
        <p:spPr>
          <a:xfrm>
            <a:off x="838200" y="3311376"/>
            <a:ext cx="495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D0D0D"/>
                </a:solidFill>
              </a:rPr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A43-27F0-D8E5-D9F1-FBBEDA2B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CF83-3C45-0D59-05B8-84E3D80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197EC-677A-F040-9B95-B25CBF70F176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09610-C1CD-ED2D-8678-E07B4AA2D09D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DFE58-5440-6FCF-C3B4-F1A8F5F32E45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806E51-89BC-B6F9-A917-8384A013FC19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254774-59C1-132D-E37D-FA9F136764EE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41CBDB-43E3-6BB1-20E7-B03742ED7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21066"/>
              </p:ext>
            </p:extLst>
          </p:nvPr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D41EF200-B076-64D2-2B3E-701121442645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87621-C840-9D60-9A6E-7F73FB9D5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1CE61-69FE-B789-F254-937858D5A08B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AB08FF1-BB19-B0DF-FCE9-470D242AA9F8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6B68C-8D59-F0AA-570F-B2E29EF92FB5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879CD-5492-DF03-A40E-49F2CA8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97EAB-D6BF-FE97-88F9-902CC95D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A1D12-107E-CB29-9D4A-C44673E09F13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AC799C-103D-56D1-4692-208A457735C4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031BDE-2FCB-92BA-675F-AF0686F82B38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8B1E84-3E52-1D45-DCF5-890C424B1F6D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0B5A4AC1-8C47-0056-5AB7-1EFA7DAB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62D0-85E4-727D-7638-C63D1EF57B5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6BC3E1F-1472-BB24-A8A7-BD7EBACC3DD3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E9F7-DBF9-37C7-307A-09C04F41D95A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E20027C8-81F0-EFB6-9C7C-D706C3CD6518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36E85E-FEAF-5939-77BC-A404C164E569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4968AF-3A4A-F2B3-4413-52D5DB515FE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EACBDF-F90B-3A19-45EB-9BF55B593BCD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2120036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0F3F-1D5B-379B-A67D-5CA5E9FC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A2A8-0B6F-CFD0-4951-420A3E91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Positional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A361A-5AAF-F8E6-A506-34EEB8905D90}"/>
              </a:ext>
            </a:extLst>
          </p:cNvPr>
          <p:cNvSpPr txBox="1"/>
          <p:nvPr/>
        </p:nvSpPr>
        <p:spPr>
          <a:xfrm>
            <a:off x="8977314" y="37995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04BF30-1E58-9B2B-46C2-F442BDF953C4}"/>
                  </a:ext>
                </a:extLst>
              </p:cNvPr>
              <p:cNvSpPr txBox="1"/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92CF9-834A-8615-D800-17703DF3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88" y="4004687"/>
                <a:ext cx="100744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775ED4-1804-EB61-B0E9-28F3EA6331FF}"/>
              </a:ext>
            </a:extLst>
          </p:cNvPr>
          <p:cNvCxnSpPr>
            <a:cxnSpLocks/>
          </p:cNvCxnSpPr>
          <p:nvPr/>
        </p:nvCxnSpPr>
        <p:spPr>
          <a:xfrm flipV="1">
            <a:off x="8920187" y="3760244"/>
            <a:ext cx="0" cy="49353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9A3FA-ED33-EF47-4B36-A93C9114FDA4}"/>
              </a:ext>
            </a:extLst>
          </p:cNvPr>
          <p:cNvCxnSpPr>
            <a:cxnSpLocks/>
          </p:cNvCxnSpPr>
          <p:nvPr/>
        </p:nvCxnSpPr>
        <p:spPr>
          <a:xfrm flipV="1">
            <a:off x="8904267" y="131674"/>
            <a:ext cx="15722" cy="289270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50B211-CE97-9EAB-094B-575E1E54F13F}"/>
                  </a:ext>
                </a:extLst>
              </p:cNvPr>
              <p:cNvSpPr txBox="1"/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F385ED-8AA0-E321-5E9D-87B0204E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87" y="263692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F141-0AA9-DE33-3DD4-926BC3DC17F3}"/>
              </a:ext>
            </a:extLst>
          </p:cNvPr>
          <p:cNvGraphicFramePr>
            <a:graphicFrameLocks noGrp="1"/>
          </p:cNvGraphicFramePr>
          <p:nvPr/>
        </p:nvGraphicFramePr>
        <p:xfrm>
          <a:off x="6879352" y="570461"/>
          <a:ext cx="4132520" cy="2037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6466584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4344606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88423030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03783518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412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PE(1,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373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PE(2,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2670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PE(3,510)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PE(3, 511)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3631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02811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542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05496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A6F787AC-A477-6A01-4C3E-59DFA0A7471A}"/>
              </a:ext>
            </a:extLst>
          </p:cNvPr>
          <p:cNvSpPr/>
          <p:nvPr/>
        </p:nvSpPr>
        <p:spPr>
          <a:xfrm>
            <a:off x="11698457" y="763830"/>
            <a:ext cx="45719" cy="173736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/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C62F-2475-4712-CE1A-BECEB300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3" y="99505"/>
                <a:ext cx="75538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0C99E-5E1E-3A56-76CF-EFE8031479D5}"/>
                  </a:ext>
                </a:extLst>
              </p:cNvPr>
              <p:cNvSpPr txBox="1"/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9181C0-B0ED-C761-262C-82EE6A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229" y="1454063"/>
                <a:ext cx="57357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5CFF108-4758-3ED6-C81A-87A192E7CBB2}"/>
              </a:ext>
            </a:extLst>
          </p:cNvPr>
          <p:cNvSpPr/>
          <p:nvPr/>
        </p:nvSpPr>
        <p:spPr>
          <a:xfrm rot="5400000" flipH="1">
            <a:off x="8920462" y="-1163152"/>
            <a:ext cx="88573" cy="3330308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577CC-848D-93A1-E84C-F70A38F34F7D}"/>
              </a:ext>
            </a:extLst>
          </p:cNvPr>
          <p:cNvSpPr txBox="1"/>
          <p:nvPr/>
        </p:nvSpPr>
        <p:spPr>
          <a:xfrm>
            <a:off x="9181062" y="3189508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/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C0BD9F-E648-1B83-67A3-DAB12653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04" y="2990851"/>
                <a:ext cx="2353721" cy="412036"/>
              </a:xfrm>
              <a:prstGeom prst="rect">
                <a:avLst/>
              </a:prstGeom>
              <a:blipFill>
                <a:blip r:embed="rId7"/>
                <a:stretch>
                  <a:fillRect l="-4663" t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/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PE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918D-17B4-AA83-9876-CE3D675F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58" y="3513899"/>
                <a:ext cx="2689967" cy="412036"/>
              </a:xfrm>
              <a:prstGeom prst="rect">
                <a:avLst/>
              </a:prstGeom>
              <a:blipFill>
                <a:blip r:embed="rId8"/>
                <a:stretch>
                  <a:fillRect l="-4082" t="-735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C4FD1-334C-28A3-862F-8B57ABF4F036}"/>
                  </a:ext>
                </a:extLst>
              </p:cNvPr>
              <p:cNvSpPr txBox="1"/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61157-68D5-60A0-308F-086986F7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925" y="1501827"/>
                <a:ext cx="100989" cy="215444"/>
              </a:xfrm>
              <a:prstGeom prst="rect">
                <a:avLst/>
              </a:prstGeom>
              <a:blipFill>
                <a:blip r:embed="rId12"/>
                <a:stretch>
                  <a:fillRect l="-43750" r="-4375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020CF-03B2-93FD-407E-A748864CA370}"/>
                  </a:ext>
                </a:extLst>
              </p:cNvPr>
              <p:cNvSpPr txBox="1"/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pos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BE747-D864-5E38-74D6-616E9D43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327" y="878113"/>
                <a:ext cx="480388" cy="184666"/>
              </a:xfrm>
              <a:prstGeom prst="rect">
                <a:avLst/>
              </a:prstGeom>
              <a:blipFill>
                <a:blip r:embed="rId13"/>
                <a:stretch>
                  <a:fillRect l="-11538" t="-26667" r="-1923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1B7F07-0188-303D-7860-385830A1BEDE}"/>
                  </a:ext>
                </a:extLst>
              </p:cNvPr>
              <p:cNvSpPr txBox="1"/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3892C-FC33-71E8-269C-8D29A974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576" y="614713"/>
                <a:ext cx="556819" cy="184666"/>
              </a:xfrm>
              <a:prstGeom prst="rect">
                <a:avLst/>
              </a:prstGeom>
              <a:blipFill>
                <a:blip r:embed="rId15"/>
                <a:stretch>
                  <a:fillRect l="-6522" r="-5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83AE96-B125-41B8-3E7A-2F8B4F0698E6}"/>
                  </a:ext>
                </a:extLst>
              </p:cNvPr>
              <p:cNvSpPr txBox="1"/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𝑠𝑒𝑞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1A03FA-5B46-34CA-7635-ED9A9813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6" y="2366841"/>
                <a:ext cx="795282" cy="369332"/>
              </a:xfrm>
              <a:prstGeom prst="rect">
                <a:avLst/>
              </a:prstGeom>
              <a:blipFill>
                <a:blip r:embed="rId16"/>
                <a:stretch>
                  <a:fillRect l="-687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163AC1EF-13B8-E7DB-424E-1E40FE35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79" y="3004976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3D0502-470D-16D5-49CB-2D60384C153E}"/>
              </a:ext>
            </a:extLst>
          </p:cNvPr>
          <p:cNvSpPr txBox="1"/>
          <p:nvPr/>
        </p:nvSpPr>
        <p:spPr>
          <a:xfrm>
            <a:off x="6431630" y="5096813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9C668-C17E-4370-08C4-D6B6E61E56ED}"/>
              </a:ext>
            </a:extLst>
          </p:cNvPr>
          <p:cNvGraphicFramePr>
            <a:graphicFrameLocks/>
          </p:cNvGraphicFramePr>
          <p:nvPr/>
        </p:nvGraphicFramePr>
        <p:xfrm>
          <a:off x="8692177" y="4390629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DC018-64C1-7EBC-0BCF-8DB7792CC16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7186145" y="5558477"/>
            <a:ext cx="1506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0A9A77A-A30A-8368-8665-E430A117942E}"/>
              </a:ext>
            </a:extLst>
          </p:cNvPr>
          <p:cNvSpPr/>
          <p:nvPr/>
        </p:nvSpPr>
        <p:spPr>
          <a:xfrm>
            <a:off x="9273329" y="4529690"/>
            <a:ext cx="50133" cy="202026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58EF1F-947C-2803-D281-85A13CAF7E45}"/>
                  </a:ext>
                </a:extLst>
              </p:cNvPr>
              <p:cNvSpPr txBox="1"/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19A0B1-5AA4-4A0F-7501-84A2DD2A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245" y="5389200"/>
                <a:ext cx="755387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1596C-EED6-49FD-4B8F-B98B4DF30BD0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9464A7-E081-4228-9B85-F72644D5A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9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0F8BC2-3968-E0CD-F642-96B6DEC4F96C}"/>
              </a:ext>
            </a:extLst>
          </p:cNvPr>
          <p:cNvSpPr txBox="1"/>
          <p:nvPr/>
        </p:nvSpPr>
        <p:spPr>
          <a:xfrm>
            <a:off x="7549177" y="5078158"/>
            <a:ext cx="8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tokenizer</a:t>
            </a:r>
          </a:p>
          <a:p>
            <a:r>
              <a:rPr lang="en-US" sz="1200" dirty="0"/>
              <a:t>encodes</a:t>
            </a:r>
          </a:p>
        </p:txBody>
      </p:sp>
    </p:spTree>
    <p:extLst>
      <p:ext uri="{BB962C8B-B14F-4D97-AF65-F5344CB8AC3E}">
        <p14:creationId xmlns:p14="http://schemas.microsoft.com/office/powerpoint/2010/main" val="1897252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B4BC22F-8A23-0D7E-2E5B-46DFE2DC7A60}"/>
              </a:ext>
            </a:extLst>
          </p:cNvPr>
          <p:cNvSpPr/>
          <p:nvPr/>
        </p:nvSpPr>
        <p:spPr>
          <a:xfrm>
            <a:off x="4471309" y="1726976"/>
            <a:ext cx="4137953" cy="24034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0E92D-0776-8F4F-B5CA-E3FBE13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9BCC1E-A3CE-804D-FD97-863586FD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15" y="2089541"/>
            <a:ext cx="714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E94D8E6-FCCD-A7B8-5297-B5337D27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137166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910C5-2242-224A-80A6-D3A169F9CCD1}"/>
              </a:ext>
            </a:extLst>
          </p:cNvPr>
          <p:cNvSpPr/>
          <p:nvPr/>
        </p:nvSpPr>
        <p:spPr>
          <a:xfrm>
            <a:off x="6108700" y="3207947"/>
            <a:ext cx="1600200" cy="64633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EA6B66"/>
                </a:solidFill>
              </a:rPr>
              <a:t>Input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DB71B-42B3-97F0-F51B-96B53B430FBD}"/>
              </a:ext>
            </a:extLst>
          </p:cNvPr>
          <p:cNvSpPr txBox="1"/>
          <p:nvPr/>
        </p:nvSpPr>
        <p:spPr>
          <a:xfrm>
            <a:off x="4773210" y="1724873"/>
            <a:ext cx="119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6B66"/>
                </a:solidFill>
              </a:rPr>
              <a:t>Positional</a:t>
            </a:r>
          </a:p>
          <a:p>
            <a:r>
              <a:rPr lang="en-US" sz="1200" b="1" dirty="0">
                <a:solidFill>
                  <a:srgbClr val="EA6B66"/>
                </a:solidFill>
              </a:rPr>
              <a:t>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CDF23-05D8-6C88-58BF-B035647D76B9}"/>
              </a:ext>
            </a:extLst>
          </p:cNvPr>
          <p:cNvSpPr txBox="1"/>
          <p:nvPr/>
        </p:nvSpPr>
        <p:spPr>
          <a:xfrm>
            <a:off x="6908800" y="146073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E0003-FF92-1CA9-70CA-8925DCB46C83}"/>
              </a:ext>
            </a:extLst>
          </p:cNvPr>
          <p:cNvSpPr txBox="1"/>
          <p:nvPr/>
        </p:nvSpPr>
        <p:spPr>
          <a:xfrm>
            <a:off x="6940527" y="3902939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/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2090F3-F27A-5C4C-6C62-E61297C3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1" y="4108081"/>
                <a:ext cx="10074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A6CD7C-E238-21C5-B53D-82B67FA74F43}"/>
              </a:ext>
            </a:extLst>
          </p:cNvPr>
          <p:cNvCxnSpPr>
            <a:cxnSpLocks/>
          </p:cNvCxnSpPr>
          <p:nvPr/>
        </p:nvCxnSpPr>
        <p:spPr>
          <a:xfrm>
            <a:off x="5537790" y="2461016"/>
            <a:ext cx="1143000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E1CE0-1267-564B-881B-47877255FE6F}"/>
              </a:ext>
            </a:extLst>
          </p:cNvPr>
          <p:cNvCxnSpPr>
            <a:cxnSpLocks/>
          </p:cNvCxnSpPr>
          <p:nvPr/>
        </p:nvCxnSpPr>
        <p:spPr>
          <a:xfrm flipV="1">
            <a:off x="6908800" y="1580716"/>
            <a:ext cx="0" cy="66479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985BA4-C832-D8EA-4777-C566481DFB59}"/>
              </a:ext>
            </a:extLst>
          </p:cNvPr>
          <p:cNvCxnSpPr>
            <a:cxnSpLocks/>
          </p:cNvCxnSpPr>
          <p:nvPr/>
        </p:nvCxnSpPr>
        <p:spPr>
          <a:xfrm flipV="1">
            <a:off x="6908800" y="3854277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A3A6BE-3187-19F0-E654-F731886B49CE}"/>
              </a:ext>
            </a:extLst>
          </p:cNvPr>
          <p:cNvCxnSpPr>
            <a:cxnSpLocks/>
          </p:cNvCxnSpPr>
          <p:nvPr/>
        </p:nvCxnSpPr>
        <p:spPr>
          <a:xfrm flipV="1">
            <a:off x="6908800" y="2662238"/>
            <a:ext cx="0" cy="54570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/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529D57-A107-2D78-A489-999E8CF1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62" y="2609619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/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A5027C-8E60-5FA0-1945-8F03799D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20" y="2877525"/>
                <a:ext cx="1453317" cy="276999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/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64D32-48DC-C05C-6371-4844B67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00" y="1898040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286D1-4626-2C23-8AD2-33A8E8B80CF4}"/>
              </a:ext>
            </a:extLst>
          </p:cNvPr>
          <p:cNvCxnSpPr>
            <a:cxnSpLocks/>
          </p:cNvCxnSpPr>
          <p:nvPr/>
        </p:nvCxnSpPr>
        <p:spPr>
          <a:xfrm>
            <a:off x="5717953" y="5656733"/>
            <a:ext cx="508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5C31037-74CC-779B-5C8F-A8843A6A676D}"/>
              </a:ext>
            </a:extLst>
          </p:cNvPr>
          <p:cNvSpPr/>
          <p:nvPr/>
        </p:nvSpPr>
        <p:spPr>
          <a:xfrm>
            <a:off x="10938283" y="2427452"/>
            <a:ext cx="45719" cy="100584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/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DA49A-EDD7-E808-77CB-D76FFC9E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663" y="5472068"/>
                <a:ext cx="52902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2239A15-2934-DBBC-3083-D8E1EA720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06" y="2835571"/>
            <a:ext cx="2244873" cy="11224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BD1C3-C65A-AF65-D73A-B41592313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7058" y="2397765"/>
            <a:ext cx="2391495" cy="1195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5096DE-94A0-D776-15EB-BC1F6B4C7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9397" y="2784866"/>
            <a:ext cx="2244873" cy="1122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9C1840-1263-784A-163D-69A8A6ACD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1923" y="2346943"/>
            <a:ext cx="2391495" cy="119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/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1016A5-4F16-F5A3-D6FA-7F3B5947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261" y="196436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ket 47">
            <a:extLst>
              <a:ext uri="{FF2B5EF4-FFF2-40B4-BE49-F238E27FC236}">
                <a16:creationId xmlns:a16="http://schemas.microsoft.com/office/drawing/2014/main" id="{B2285D73-9F63-055A-A40C-9F295C47073F}"/>
              </a:ext>
            </a:extLst>
          </p:cNvPr>
          <p:cNvSpPr/>
          <p:nvPr/>
        </p:nvSpPr>
        <p:spPr>
          <a:xfrm rot="5400000" flipH="1">
            <a:off x="9697158" y="1289877"/>
            <a:ext cx="49712" cy="1940886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/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C55AA-BB50-953C-65F5-63EA006F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79" y="2806317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ket 53">
            <a:extLst>
              <a:ext uri="{FF2B5EF4-FFF2-40B4-BE49-F238E27FC236}">
                <a16:creationId xmlns:a16="http://schemas.microsoft.com/office/drawing/2014/main" id="{416D3EEA-78BC-F017-B95D-D994B7741A24}"/>
              </a:ext>
            </a:extLst>
          </p:cNvPr>
          <p:cNvSpPr/>
          <p:nvPr/>
        </p:nvSpPr>
        <p:spPr>
          <a:xfrm>
            <a:off x="7462512" y="4635505"/>
            <a:ext cx="57151" cy="201168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F7BF39A1-43A5-5E0C-7965-C4F8B6A3ACCB}"/>
              </a:ext>
            </a:extLst>
          </p:cNvPr>
          <p:cNvSpPr/>
          <p:nvPr/>
        </p:nvSpPr>
        <p:spPr>
          <a:xfrm rot="1838260">
            <a:off x="10939213" y="3503699"/>
            <a:ext cx="195449" cy="338554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/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E4A28-EAEE-B71E-F54B-34B43CFF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02" y="3591426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Bracket 58">
            <a:extLst>
              <a:ext uri="{FF2B5EF4-FFF2-40B4-BE49-F238E27FC236}">
                <a16:creationId xmlns:a16="http://schemas.microsoft.com/office/drawing/2014/main" id="{4E8DC903-A364-D19D-EFFA-82B344F76A5D}"/>
              </a:ext>
            </a:extLst>
          </p:cNvPr>
          <p:cNvSpPr/>
          <p:nvPr/>
        </p:nvSpPr>
        <p:spPr>
          <a:xfrm rot="5400000" flipH="1">
            <a:off x="4321975" y="4691193"/>
            <a:ext cx="65849" cy="60479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/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4CB005-95D5-E47D-C881-CD4AA014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87" y="4724482"/>
                <a:ext cx="529024" cy="276999"/>
              </a:xfrm>
              <a:prstGeom prst="rect">
                <a:avLst/>
              </a:prstGeom>
              <a:blipFill>
                <a:blip r:embed="rId1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C52A5-D9D7-46F5-8C78-27602BFE98DC}"/>
              </a:ext>
            </a:extLst>
          </p:cNvPr>
          <p:cNvSpPr txBox="1"/>
          <p:nvPr/>
        </p:nvSpPr>
        <p:spPr>
          <a:xfrm>
            <a:off x="3600385" y="5047675"/>
            <a:ext cx="754515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"I </a:t>
            </a:r>
          </a:p>
          <a:p>
            <a:pPr algn="ctr"/>
            <a:r>
              <a:rPr lang="en-US" dirty="0"/>
              <a:t>am </a:t>
            </a:r>
          </a:p>
          <a:p>
            <a:pPr algn="ctr"/>
            <a:r>
              <a:rPr lang="en-US" dirty="0"/>
              <a:t>fine"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59DE-97FE-B371-5B2D-BEA4D282F447}"/>
              </a:ext>
            </a:extLst>
          </p:cNvPr>
          <p:cNvSpPr txBox="1"/>
          <p:nvPr/>
        </p:nvSpPr>
        <p:spPr>
          <a:xfrm>
            <a:off x="4401526" y="5047675"/>
            <a:ext cx="97655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"Thank </a:t>
            </a:r>
          </a:p>
          <a:p>
            <a:pPr algn="ctr"/>
            <a:r>
              <a:rPr lang="en-US" dirty="0"/>
              <a:t>you </a:t>
            </a:r>
          </a:p>
          <a:p>
            <a:pPr algn="ctr"/>
            <a:r>
              <a:rPr lang="en-US" dirty="0"/>
              <a:t>very </a:t>
            </a:r>
          </a:p>
          <a:p>
            <a:pPr algn="ctr"/>
            <a:r>
              <a:rPr lang="en-US" dirty="0"/>
              <a:t>much"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DB31DE-54C1-9279-831D-C1A1FB7FA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42670"/>
              </p:ext>
            </p:extLst>
          </p:nvPr>
        </p:nvGraphicFramePr>
        <p:xfrm>
          <a:off x="692057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519959327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2089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742328-B8A4-63EF-BB3D-8EB845905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94340"/>
              </p:ext>
            </p:extLst>
          </p:nvPr>
        </p:nvGraphicFramePr>
        <p:xfrm>
          <a:off x="6428106" y="4522303"/>
          <a:ext cx="480824" cy="2335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824">
                  <a:extLst>
                    <a:ext uri="{9D8B030D-6E8A-4147-A177-3AD203B41FA5}">
                      <a16:colId xmlns:a16="http://schemas.microsoft.com/office/drawing/2014/main" val="2803610081"/>
                    </a:ext>
                  </a:extLst>
                </a:gridCol>
              </a:tblGrid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26768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198957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75715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59899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8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40032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322066"/>
                  </a:ext>
                </a:extLst>
              </a:tr>
              <a:tr h="333671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6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seq=7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A0D747-A86D-CA98-ABBA-FA771DA4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100631" cy="1200329"/>
              </a:xfrm>
              <a:prstGeom prst="rect">
                <a:avLst/>
              </a:prstGeom>
              <a:blipFill>
                <a:blip r:embed="rId16"/>
                <a:stretch>
                  <a:fillRect l="-2609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0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33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C722D5-5D62-31D1-AD74-008E1C2A95CC}"/>
              </a:ext>
            </a:extLst>
          </p:cNvPr>
          <p:cNvSpPr/>
          <p:nvPr/>
        </p:nvSpPr>
        <p:spPr>
          <a:xfrm rot="1799226">
            <a:off x="3059416" y="326677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60AA0B-3AE5-6302-5388-35535C329668}"/>
              </a:ext>
            </a:extLst>
          </p:cNvPr>
          <p:cNvCxnSpPr/>
          <p:nvPr/>
        </p:nvCxnSpPr>
        <p:spPr>
          <a:xfrm>
            <a:off x="7275021" y="5890699"/>
            <a:ext cx="33337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8CF30CC-ECCE-5F15-9425-24656AEE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40" y="5273379"/>
            <a:ext cx="2823651" cy="1423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F8191-50B1-4408-8674-9D9CD7D87071}"/>
              </a:ext>
            </a:extLst>
          </p:cNvPr>
          <p:cNvSpPr txBox="1"/>
          <p:nvPr/>
        </p:nvSpPr>
        <p:spPr>
          <a:xfrm>
            <a:off x="168653" y="5807631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1833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8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AD26-1400-8FC0-E299-A20FDAC9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996A-33AF-12A1-9D77-CF50A410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38BD-0F5B-F78B-2AFD-8894289B1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Layer Normalization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Feed Forward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5A643-CD94-71F4-FD51-8B45C96CC939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AB01FD-DEA4-E5F2-3430-0D531B0D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48938-676E-A223-3FBE-24D9F4E4D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24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5E0315-A7C4-C2AA-8B9F-80B679B8123D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55B9BB-F3C3-8F03-BF34-907E5222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797B2-EE20-0616-FB23-D1E7CA90EBBF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5A4EB-04DB-D4C6-2E4F-81928425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E529F9-46B0-6E66-5A6F-734FEBFE2908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DE9D6-788B-DA67-B26B-90B881DE1C37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D221D2-2D93-FDF7-9428-EA5F993D9887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6B9A3C-03F4-53DD-C437-1AD731DB492C}"/>
              </a:ext>
            </a:extLst>
          </p:cNvPr>
          <p:cNvSpPr/>
          <p:nvPr/>
        </p:nvSpPr>
        <p:spPr>
          <a:xfrm rot="19800774" flipH="1">
            <a:off x="9982758" y="400276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1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061-13D3-7322-9349-EC678BE4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976C0-44CC-0494-BD1E-C91914B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927658" cy="23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142AB-38B6-CD6F-7D6E-1E3348E7E54D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096FE-A6E8-CA00-6E5F-131188B8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D21E7-AFE5-6E32-679C-7FF54FD7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A3FB6-E53F-966B-5813-F42EC094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34C344-0472-45F4-8628-064F078A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36DF6A-A311-B4FC-EE2F-E6A8C74B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/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𝑸𝒖𝒆𝒓𝒚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𝑲𝒆𝒚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8FBF0C-421E-5A7D-1346-195BCE97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70" y="4206972"/>
                <a:ext cx="951836" cy="64633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/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2CEA1-F0B0-8CD9-6D90-F31DA2C4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70" y="4391637"/>
                <a:ext cx="30605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3432058-1FDE-7668-B9B0-E823FED1B31D}"/>
              </a:ext>
            </a:extLst>
          </p:cNvPr>
          <p:cNvSpPr/>
          <p:nvPr/>
        </p:nvSpPr>
        <p:spPr>
          <a:xfrm rot="10800000">
            <a:off x="1311480" y="4059897"/>
            <a:ext cx="45719" cy="1118533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/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6E7582-D56B-9085-A0AB-2D477248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60" y="5395783"/>
                <a:ext cx="75538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F267C994-48B1-43F3-5C87-FBF710A42D11}"/>
              </a:ext>
            </a:extLst>
          </p:cNvPr>
          <p:cNvSpPr/>
          <p:nvPr/>
        </p:nvSpPr>
        <p:spPr>
          <a:xfrm rot="16200000" flipH="1">
            <a:off x="2806395" y="4237321"/>
            <a:ext cx="45719" cy="2362644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/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A0B2-2EC5-DF22-AEE3-D05E257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75" y="4449887"/>
                <a:ext cx="52902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2C225B9-5DD2-061C-CBA3-B111F9DB3BFF}"/>
              </a:ext>
            </a:extLst>
          </p:cNvPr>
          <p:cNvSpPr/>
          <p:nvPr/>
        </p:nvSpPr>
        <p:spPr>
          <a:xfrm rot="8961740" flipV="1">
            <a:off x="1269998" y="5275222"/>
            <a:ext cx="82963" cy="286841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/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56838A-D473-DF34-12F0-68929523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5" y="5331162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6822546-1E3B-F054-5666-5266ADD21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919" y="3907166"/>
            <a:ext cx="2823651" cy="1423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54CD7-381B-8900-3C94-7921A38C9046}"/>
              </a:ext>
            </a:extLst>
          </p:cNvPr>
          <p:cNvSpPr txBox="1"/>
          <p:nvPr/>
        </p:nvSpPr>
        <p:spPr>
          <a:xfrm>
            <a:off x="828175" y="5815633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</p:spTree>
    <p:extLst>
      <p:ext uri="{BB962C8B-B14F-4D97-AF65-F5344CB8AC3E}">
        <p14:creationId xmlns:p14="http://schemas.microsoft.com/office/powerpoint/2010/main" val="354577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5D-27A8-790E-F70B-2652085D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C12D0965-05A5-47C8-8E0C-09A1BFA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1855-4654-4BFB-6C65-3AE88A2D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BEAB-A2F5-C73C-27F0-2E5923467D18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88478-15D9-FC95-1048-E3594B05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C5AC5-075B-0E69-7F69-420C9B8F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977A2C-93DD-F6B8-72E6-55F263E4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00F95-E1AE-902A-BB3A-CF9D05B5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345A7-5548-0472-83DC-CB9F8997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A5FA4-A700-F8C5-34F3-AD0B6996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64EB9-9FBF-79BF-4CDC-3F249DF6FCFC}"/>
              </a:ext>
            </a:extLst>
          </p:cNvPr>
          <p:cNvSpPr txBox="1"/>
          <p:nvPr/>
        </p:nvSpPr>
        <p:spPr>
          <a:xfrm>
            <a:off x="838199" y="5018882"/>
            <a:ext cx="82031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Sequential computation, one word at a time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rooms for parallel computation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Longer sequence, longer computation time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D710B6-CC2A-62BB-67B7-4588509B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C13E-EF88-5DE4-942E-D09CDC6D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C628-C5BE-1C80-FD29-7A837BD06D13}"/>
              </a:ext>
            </a:extLst>
          </p:cNvPr>
          <p:cNvSpPr txBox="1"/>
          <p:nvPr/>
        </p:nvSpPr>
        <p:spPr>
          <a:xfrm>
            <a:off x="2355019" y="1982472"/>
            <a:ext cx="48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C4CDB"/>
                </a:solidFill>
              </a:rPr>
              <a:t>“She stands up and opens the …”</a:t>
            </a:r>
          </a:p>
        </p:txBody>
      </p:sp>
    </p:spTree>
    <p:extLst>
      <p:ext uri="{BB962C8B-B14F-4D97-AF65-F5344CB8AC3E}">
        <p14:creationId xmlns:p14="http://schemas.microsoft.com/office/powerpoint/2010/main" val="36346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6E32-107A-9EA1-B8A4-C1BFDE85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ED2D587-DC2F-6033-CB31-AB50C70C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2" y="2080480"/>
            <a:ext cx="1891027" cy="23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4CA69-5E8B-8E96-0331-18C4DEE7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993" cy="1325563"/>
          </a:xfrm>
        </p:spPr>
        <p:txBody>
          <a:bodyPr/>
          <a:lstStyle/>
          <a:p>
            <a:r>
              <a:rPr lang="en-US" b="1" dirty="0"/>
              <a:t>1-Head Attention Layer – Self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919A-26EA-260D-EF10-C59C25C96E57}"/>
              </a:ext>
            </a:extLst>
          </p:cNvPr>
          <p:cNvSpPr txBox="1"/>
          <p:nvPr/>
        </p:nvSpPr>
        <p:spPr>
          <a:xfrm>
            <a:off x="5992195" y="393544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/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BB786-50B8-2DDE-BB11-7584B5A8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58" y="4168622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/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EDDBC-B6BA-4885-F906-0DC091E4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9" y="3353612"/>
                <a:ext cx="306954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/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AD237-3C60-D0A1-A9F8-7FFD77E7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4" y="3353612"/>
                <a:ext cx="3069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/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B555F-FF60-9256-04A7-92EA625B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32" y="3353612"/>
                <a:ext cx="3069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/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1BCF7-D9D2-5C99-B778-06107740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95" y="2358043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/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D9B309-6165-E38C-08BA-A626FDDA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634810"/>
                <a:ext cx="4069063" cy="7159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E6A40E-1F0D-5B00-2570-5F7A99CAE148}"/>
              </a:ext>
            </a:extLst>
          </p:cNvPr>
          <p:cNvSpPr/>
          <p:nvPr/>
        </p:nvSpPr>
        <p:spPr>
          <a:xfrm>
            <a:off x="9373579" y="2477366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6153F1-EB86-1D07-1207-D36E4E69098F}"/>
              </a:ext>
            </a:extLst>
          </p:cNvPr>
          <p:cNvSpPr txBox="1"/>
          <p:nvPr/>
        </p:nvSpPr>
        <p:spPr>
          <a:xfrm>
            <a:off x="9624045" y="2163053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876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0720"/>
                  </p:ext>
                </p:extLst>
              </p:nvPr>
            </p:nvGraphicFramePr>
            <p:xfrm>
              <a:off x="8757149" y="388388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7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32590" y="1568680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43271"/>
              </p:ext>
            </p:extLst>
          </p:nvPr>
        </p:nvGraphicFramePr>
        <p:xfrm>
          <a:off x="984751" y="369307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22E13-C1D6-14DE-E911-894D46E99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13157"/>
              </p:ext>
            </p:extLst>
          </p:nvPr>
        </p:nvGraphicFramePr>
        <p:xfrm>
          <a:off x="5597441" y="3469839"/>
          <a:ext cx="2479512" cy="145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43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668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51" y="4917705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4012830"/>
                <a:ext cx="786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79AA099-5D18-378B-F9A5-9C27A142A619}"/>
              </a:ext>
            </a:extLst>
          </p:cNvPr>
          <p:cNvSpPr/>
          <p:nvPr/>
        </p:nvSpPr>
        <p:spPr>
          <a:xfrm>
            <a:off x="909172" y="3383109"/>
            <a:ext cx="385743" cy="1975103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4456EA6-5FFB-EC46-FBD5-F74E1939C265}"/>
              </a:ext>
            </a:extLst>
          </p:cNvPr>
          <p:cNvSpPr/>
          <p:nvPr/>
        </p:nvSpPr>
        <p:spPr>
          <a:xfrm rot="10800000">
            <a:off x="7944577" y="3383107"/>
            <a:ext cx="385743" cy="1975102"/>
          </a:xfrm>
          <a:prstGeom prst="leftBracket">
            <a:avLst>
              <a:gd name="adj" fmla="val 132396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/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8737-BC8C-D2D4-4472-E28569C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4" y="4903459"/>
                <a:ext cx="786213" cy="338554"/>
              </a:xfrm>
              <a:prstGeom prst="rect">
                <a:avLst/>
              </a:prstGeom>
              <a:blipFill>
                <a:blip r:embed="rId7"/>
                <a:stretch>
                  <a:fillRect r="-2325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92767-810F-5E74-7266-6EE5FB5E5524}"/>
              </a:ext>
            </a:extLst>
          </p:cNvPr>
          <p:cNvCxnSpPr>
            <a:cxnSpLocks/>
          </p:cNvCxnSpPr>
          <p:nvPr/>
        </p:nvCxnSpPr>
        <p:spPr>
          <a:xfrm>
            <a:off x="1085316" y="5102371"/>
            <a:ext cx="7058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/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B28D9-3B1A-FC51-30AC-4E261A9C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3" y="5167634"/>
                <a:ext cx="786213" cy="407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0" y="3318929"/>
                <a:ext cx="1115338" cy="369332"/>
              </a:xfrm>
              <a:prstGeom prst="rect">
                <a:avLst/>
              </a:prstGeom>
              <a:blipFill>
                <a:blip r:embed="rId9"/>
                <a:stretch>
                  <a:fillRect l="-1093" r="-710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/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𝟓𝟏𝟐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AFBE5-6C8C-101B-7A6A-4FEF853E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78" y="3043046"/>
                <a:ext cx="1115338" cy="374270"/>
              </a:xfrm>
              <a:prstGeom prst="rect">
                <a:avLst/>
              </a:prstGeom>
              <a:blipFill>
                <a:blip r:embed="rId10"/>
                <a:stretch>
                  <a:fillRect r="-1803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33" y="3464781"/>
                <a:ext cx="2384405" cy="369332"/>
              </a:xfrm>
              <a:prstGeom prst="rect">
                <a:avLst/>
              </a:prstGeom>
              <a:blipFill>
                <a:blip r:embed="rId11"/>
                <a:stretch>
                  <a:fillRect l="-230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BAC9DA-1FAB-6E1A-8DE5-FAAFCF2BE218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0244136" y="2926264"/>
            <a:ext cx="2" cy="53851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6814521" y="6438809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Self-attention -&gt; Words to relate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463F18-0805-3BBC-7ABD-1F82A4A7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2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5" grpId="0" animBg="1"/>
      <p:bldP spid="16" grpId="0"/>
      <p:bldP spid="20" grpId="0"/>
      <p:bldP spid="21" grpId="0"/>
      <p:bldP spid="22" grpId="0"/>
      <p:bldP spid="23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D1DC-21CB-1F18-30B3-0B6321E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1-Head Attention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/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B5EA4-EA98-6EBD-2608-5EFCB6FA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75" y="2053785"/>
                <a:ext cx="4069063" cy="715902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5898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/>
                                </m:nary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F05BF67-F12D-12FB-CA5A-04308FC7C1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120574"/>
                  </p:ext>
                </p:extLst>
              </p:nvPr>
            </p:nvGraphicFramePr>
            <p:xfrm>
              <a:off x="472817" y="3752251"/>
              <a:ext cx="2973975" cy="2377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795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594795">
                      <a:extLst>
                        <a:ext uri="{9D8B030D-6E8A-4147-A177-3AD203B41FA5}">
                          <a16:colId xmlns:a16="http://schemas.microsoft.com/office/drawing/2014/main" val="1830840229"/>
                        </a:ext>
                      </a:extLst>
                    </a:gridCol>
                  </a:tblGrid>
                  <a:tr h="6081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116000" r="-4082" b="-29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0.153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am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0.223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0.213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58985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fine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0.325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0.134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2BD18B6-A794-198B-DCCC-0C463E943421}"/>
              </a:ext>
            </a:extLst>
          </p:cNvPr>
          <p:cNvSpPr/>
          <p:nvPr/>
        </p:nvSpPr>
        <p:spPr>
          <a:xfrm>
            <a:off x="9382125" y="1895475"/>
            <a:ext cx="1724025" cy="103078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BF72-32EB-6D90-B8A1-BC0AF2B14B06}"/>
              </a:ext>
            </a:extLst>
          </p:cNvPr>
          <p:cNvSpPr txBox="1"/>
          <p:nvPr/>
        </p:nvSpPr>
        <p:spPr>
          <a:xfrm>
            <a:off x="9642987" y="1654582"/>
            <a:ext cx="122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Self-Attention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69E5ED-AB3D-BC7C-C7C3-C90D65F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22834"/>
              </p:ext>
            </p:extLst>
          </p:nvPr>
        </p:nvGraphicFramePr>
        <p:xfrm>
          <a:off x="3868954" y="4436683"/>
          <a:ext cx="4132520" cy="1008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1813.456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1665.569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5327.367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435.167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652.881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2434.715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846.846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2678.246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8945.944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2413.412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842.416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1964.597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/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05872-C000-DB47-0A0A-CFB1E9A9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92" y="4756440"/>
                <a:ext cx="385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/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F5D4C2-8516-990C-20D7-6BB7A4D4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66" y="4756440"/>
                <a:ext cx="4696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/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C171A-4AAE-C0C8-CC7E-63E2FFE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91" y="4086903"/>
                <a:ext cx="1219338" cy="369332"/>
              </a:xfrm>
              <a:prstGeom prst="rect">
                <a:avLst/>
              </a:prstGeom>
              <a:blipFill>
                <a:blip r:embed="rId7"/>
                <a:stretch>
                  <a:fillRect l="-400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/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Self-Attention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65E449-A071-83C6-4C6F-2A0E33FD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1" y="3333151"/>
                <a:ext cx="2384405" cy="369332"/>
              </a:xfrm>
              <a:prstGeom prst="rect">
                <a:avLst/>
              </a:prstGeom>
              <a:blipFill>
                <a:blip r:embed="rId8"/>
                <a:stretch>
                  <a:fillRect l="-2302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5858C71-10C0-3CCF-B113-C35A665DA15B}"/>
              </a:ext>
            </a:extLst>
          </p:cNvPr>
          <p:cNvSpPr txBox="1"/>
          <p:nvPr/>
        </p:nvSpPr>
        <p:spPr>
          <a:xfrm>
            <a:off x="132893" y="6383101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896E851-B0D4-8698-0449-53ED42280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24140"/>
              </p:ext>
            </p:extLst>
          </p:nvPr>
        </p:nvGraphicFramePr>
        <p:xfrm>
          <a:off x="8460054" y="4504512"/>
          <a:ext cx="3520715" cy="87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143">
                  <a:extLst>
                    <a:ext uri="{9D8B030D-6E8A-4147-A177-3AD203B41FA5}">
                      <a16:colId xmlns:a16="http://schemas.microsoft.com/office/drawing/2014/main" val="391493987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3219322476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2345800239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1493421693"/>
                    </a:ext>
                  </a:extLst>
                </a:gridCol>
                <a:gridCol w="704143">
                  <a:extLst>
                    <a:ext uri="{9D8B030D-6E8A-4147-A177-3AD203B41FA5}">
                      <a16:colId xmlns:a16="http://schemas.microsoft.com/office/drawing/2014/main" val="641756701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9699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81344"/>
                  </a:ext>
                </a:extLst>
              </a:tr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092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5464DE5-D3F9-1D2E-C61B-1A0DD5646AF6}"/>
              </a:ext>
            </a:extLst>
          </p:cNvPr>
          <p:cNvSpPr txBox="1"/>
          <p:nvPr/>
        </p:nvSpPr>
        <p:spPr>
          <a:xfrm>
            <a:off x="3890923" y="5729690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/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Attention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18D18B-94BA-DDAC-4311-82E921C3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8" y="4067351"/>
                <a:ext cx="2190750" cy="369332"/>
              </a:xfrm>
              <a:prstGeom prst="rect">
                <a:avLst/>
              </a:prstGeom>
              <a:blipFill>
                <a:blip r:embed="rId9"/>
                <a:stretch>
                  <a:fillRect l="-2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F67F5C4-9935-DE69-B463-644FFB788DDA}"/>
              </a:ext>
            </a:extLst>
          </p:cNvPr>
          <p:cNvSpPr txBox="1"/>
          <p:nvPr/>
        </p:nvSpPr>
        <p:spPr>
          <a:xfrm>
            <a:off x="8480800" y="6486082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"Relate words to each other"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D6FD3-D285-8FAA-B8F9-C7A51E12CD65}"/>
              </a:ext>
            </a:extLst>
          </p:cNvPr>
          <p:cNvSpPr txBox="1"/>
          <p:nvPr/>
        </p:nvSpPr>
        <p:spPr>
          <a:xfrm>
            <a:off x="8138132" y="6099022"/>
            <a:ext cx="414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"Word  meaning + position feature"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BB34AE-246A-4D53-BEAF-7E707C9B3ACF}"/>
              </a:ext>
            </a:extLst>
          </p:cNvPr>
          <p:cNvCxnSpPr/>
          <p:nvPr/>
        </p:nvCxnSpPr>
        <p:spPr>
          <a:xfrm>
            <a:off x="1959803" y="6129962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F9894-B669-9BAB-5431-A560AE62B5A8}"/>
              </a:ext>
            </a:extLst>
          </p:cNvPr>
          <p:cNvCxnSpPr/>
          <p:nvPr/>
        </p:nvCxnSpPr>
        <p:spPr>
          <a:xfrm>
            <a:off x="5935214" y="5476551"/>
            <a:ext cx="0" cy="253139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FFB51-9DAC-EDAC-457D-E485EF954D5A}"/>
              </a:ext>
            </a:extLst>
          </p:cNvPr>
          <p:cNvCxnSpPr>
            <a:cxnSpLocks/>
          </p:cNvCxnSpPr>
          <p:nvPr/>
        </p:nvCxnSpPr>
        <p:spPr>
          <a:xfrm>
            <a:off x="10245275" y="5476551"/>
            <a:ext cx="0" cy="53372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/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config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batch=1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seq=3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212A7-C4ED-AC70-309F-D7AFAAA2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1" y="1842717"/>
                <a:ext cx="2780674" cy="1200329"/>
              </a:xfrm>
              <a:prstGeom prst="rect">
                <a:avLst/>
              </a:prstGeom>
              <a:blipFill>
                <a:blip r:embed="rId10"/>
                <a:stretch>
                  <a:fillRect l="-1974" t="-2030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24A027-325C-8D10-CF4A-F7D091C522A1}"/>
              </a:ext>
            </a:extLst>
          </p:cNvPr>
          <p:cNvSpPr/>
          <p:nvPr/>
        </p:nvSpPr>
        <p:spPr>
          <a:xfrm>
            <a:off x="9358398" y="1568680"/>
            <a:ext cx="1995402" cy="14743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BA9EF-B6D3-5212-1C5C-AE50748EE767}"/>
              </a:ext>
            </a:extLst>
          </p:cNvPr>
          <p:cNvSpPr txBox="1"/>
          <p:nvPr/>
        </p:nvSpPr>
        <p:spPr>
          <a:xfrm>
            <a:off x="9642987" y="1313508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1-Head Attention </a:t>
            </a:r>
          </a:p>
        </p:txBody>
      </p:sp>
    </p:spTree>
    <p:extLst>
      <p:ext uri="{BB962C8B-B14F-4D97-AF65-F5344CB8AC3E}">
        <p14:creationId xmlns:p14="http://schemas.microsoft.com/office/powerpoint/2010/main" val="22594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3" grpId="0"/>
      <p:bldP spid="26" grpId="0"/>
      <p:bldP spid="19" grpId="0"/>
      <p:bldP spid="24" grpId="0"/>
      <p:bldP spid="29" grpId="0"/>
      <p:bldP spid="30" grpId="0"/>
      <p:bldP spid="9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A7D1-A5BC-C660-5FF4-29613774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3059-01C0-476B-8997-88FE7115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70FD26-79B6-9756-12BD-C645ABC9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66D0-D006-7BF2-9D10-11BEEEE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EE6AE-93DB-5CA4-A598-38835814DB1A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47F22-E014-C7D7-810D-E1C1B685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46F8D-EA25-AE95-4078-A1E92CC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455344-EABB-6B72-E206-AF99A43DD600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76F677-0E10-75B1-3611-DC1BAD4E3A04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7E718-E7AE-F985-2A76-08B2D7F75694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D852D-D7A3-3D26-F82E-6BA68AC035F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8615E5-245A-EC37-AA05-6003AB87A20F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035D6B9-1ECB-E11B-A4B0-802FE992602C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D59A65-0A7E-7868-CEA2-51848ED82298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83487BF2-9743-2ED2-BE83-0ED4AE2FD23D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5CE379-AE5E-D75A-2794-118A978D888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C4556-8A8B-1A6C-D898-C498B9D8857D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967A79-737B-586F-8B90-4948708CB22E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EFCDC-743D-7881-9B34-157097CEC80A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D3502C9-04F9-16EF-54AA-925C9441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5"/>
          <a:stretch/>
        </p:blipFill>
        <p:spPr bwMode="auto">
          <a:xfrm>
            <a:off x="4563289" y="4013350"/>
            <a:ext cx="3111758" cy="26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3E4E0A-78EB-0931-820C-C4D0EBC36C50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5EAAB-823A-D301-4225-EAA077059362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B0D18-11AE-0737-F926-4B2BFA08391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0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5E3E-B5AD-90C7-0804-48831E5C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DFCF7-7EDD-F422-9D67-802821876FC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2B1D5-AB51-FC2D-A1BC-B6ADE1E650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4B211-9551-31F1-49B8-7C0D31A8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7641-429F-A385-671C-C2513106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C6EAC5-B140-DC65-D316-8EC413A6C583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075F7F6-174F-B0D7-7F09-8CF023E012F4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8D9A0FB-02A7-333C-AA68-8B9B2B2EF2AA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DA676F-CB8B-7CBB-4C43-DC89455F28A2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3BF8194-58EB-708F-0432-DA008E4E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4"/>
          <a:stretch/>
        </p:blipFill>
        <p:spPr bwMode="auto">
          <a:xfrm>
            <a:off x="4563289" y="3559968"/>
            <a:ext cx="3111758" cy="3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40FD91-A73B-3C58-63F9-66FC28BACF3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0DA298-44D8-240F-F5CC-3EB3B8480DD8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2B4C80-0C3B-12C7-5878-1646E5791823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78CB9B-1591-037F-3291-A1D505AA38F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5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8AD4-130B-D795-D86E-6350B55E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28601-5878-EE67-C777-B945D9CB1A14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DD5AB-D265-4975-6D0F-93C16FA2F272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3373-7C40-0244-F0CE-EABF60161656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CCF6-0E47-3E56-409B-8F6E6EBE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84D8-946F-C10A-DBC7-36CC006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80FC7-BD71-F8A1-5EB6-FE6F2E1691AA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FF620C-BAD7-B8FA-11DD-BEE5DB7F6E3D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93FB1-F677-2B01-6E14-F4F55DF69603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594AF-79C4-50C5-6EF5-6F39A7279817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6EA05-74F3-DDFC-66D9-AEC0149EA92A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D0883A-8CDA-8D4B-9351-217499533DB0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E56722-406E-AD90-29CB-18D76473D0FD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71C7A260-D77E-3D49-0727-085AB0EDF137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4E1ACA-EBC0-3AA9-6995-EE83B1AF0355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4A06F1C-4F8D-12C1-3C26-CD25638470BC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E8536B3-2ED3-007D-2F07-05F9E0EA1B78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2093B-0F42-A70E-6C88-6CCDF347234E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29160-0394-2809-E1CF-E3AD7412A324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03A8-3102-F795-F17A-40AD4DC9918F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6C2C1-F58F-BA67-B2E6-9704D8896994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F330C0-1038-FC24-2AB1-E2E45B3F3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5"/>
          <a:stretch/>
        </p:blipFill>
        <p:spPr bwMode="auto">
          <a:xfrm>
            <a:off x="4563289" y="2827315"/>
            <a:ext cx="3111758" cy="38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6CE-8DC8-7D90-AA40-A076948D8324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26180-5EF1-0A5F-6753-3635F9C038C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83D5DD-975B-10BC-F010-181CD0DF0AF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4A036D-51F7-9FAD-C761-F4C5078608A0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9669F30-85A8-2192-533A-2348A713DAF8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CE334D9-3A22-DD51-8C84-DBF8E1C4B8C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DCFF2-0D09-FF16-E224-940D04287CB6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355168-F762-63A7-3F40-538E2C07AB82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987EE4-7F57-9E71-1243-9ECAFD2186FD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1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2D80-4FCA-944F-7A07-B4AB350D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2B0F6-2288-FD2D-5EE4-7D8297EF5D48}"/>
              </a:ext>
            </a:extLst>
          </p:cNvPr>
          <p:cNvSpPr/>
          <p:nvPr/>
        </p:nvSpPr>
        <p:spPr>
          <a:xfrm>
            <a:off x="4443814" y="1501752"/>
            <a:ext cx="4658995" cy="15191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0D574-F398-E44A-7636-53AB7416AF66}"/>
              </a:ext>
            </a:extLst>
          </p:cNvPr>
          <p:cNvSpPr/>
          <p:nvPr/>
        </p:nvSpPr>
        <p:spPr>
          <a:xfrm>
            <a:off x="4443814" y="2997322"/>
            <a:ext cx="4658995" cy="5019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92696-5E66-E646-1283-321C64856985}"/>
              </a:ext>
            </a:extLst>
          </p:cNvPr>
          <p:cNvSpPr/>
          <p:nvPr/>
        </p:nvSpPr>
        <p:spPr>
          <a:xfrm>
            <a:off x="4443814" y="3499236"/>
            <a:ext cx="4658995" cy="690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AE920-BDB3-730C-A9F1-6A740411E7B7}"/>
              </a:ext>
            </a:extLst>
          </p:cNvPr>
          <p:cNvSpPr/>
          <p:nvPr/>
        </p:nvSpPr>
        <p:spPr>
          <a:xfrm>
            <a:off x="4443814" y="4153256"/>
            <a:ext cx="4658995" cy="2085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D81F-AE02-3669-BAA9-0C355DD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159FA-8A03-6613-857E-6C2E1909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1" y="5777631"/>
            <a:ext cx="1975669" cy="99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A7923-D53F-793F-4F1D-108C609B0F12}"/>
                  </a:ext>
                </a:extLst>
              </p:cNvPr>
              <p:cNvSpPr txBox="1"/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9F7F1-071F-E78A-E2C4-D528FF31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07" y="6354375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33B95C-3E7B-6872-A040-38673E5EF85C}"/>
              </a:ext>
            </a:extLst>
          </p:cNvPr>
          <p:cNvSpPr txBox="1"/>
          <p:nvPr/>
        </p:nvSpPr>
        <p:spPr>
          <a:xfrm>
            <a:off x="6179507" y="613802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DB5CC-7268-6BF4-58CE-BC52A03E7158}"/>
                  </a:ext>
                </a:extLst>
              </p:cNvPr>
              <p:cNvSpPr txBox="1"/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C8CAE3-7DDF-4843-8057-29467E81F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782750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ED0E6-9959-EE19-2662-16FD10118D06}"/>
                  </a:ext>
                </a:extLst>
              </p:cNvPr>
              <p:cNvSpPr txBox="1"/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FDC32-764B-F27F-DA72-10657A1E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4013352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3CE71-AE4C-A420-F0DC-F3EC6D6ECBAF}"/>
                  </a:ext>
                </a:extLst>
              </p:cNvPr>
              <p:cNvSpPr txBox="1"/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AF3982-EA3A-9F93-9812-C1364C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05" y="3577421"/>
                <a:ext cx="124148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0F06C-F29B-A72A-44B8-378736A14027}"/>
                  </a:ext>
                </a:extLst>
              </p:cNvPr>
              <p:cNvSpPr txBox="1"/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852DE9-AA87-9211-07E2-A521AA7A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3018105"/>
                <a:ext cx="14533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C3E673-335B-5481-018C-FBDF9966EC86}"/>
                  </a:ext>
                </a:extLst>
              </p:cNvPr>
              <p:cNvSpPr txBox="1"/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A9C95-2342-6512-06DC-05755866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5" y="2206208"/>
                <a:ext cx="1453317" cy="276999"/>
              </a:xfrm>
              <a:prstGeom prst="rect">
                <a:avLst/>
              </a:prstGeom>
              <a:blipFill>
                <a:blip r:embed="rId9"/>
                <a:stretch>
                  <a:fillRect r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899221-0246-051E-764E-B6DE7584EDCA}"/>
                  </a:ext>
                </a:extLst>
              </p:cNvPr>
              <p:cNvSpPr txBox="1"/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1F1-EB06-88BA-DE24-89F4AB9C1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254" y="1501753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D3F47-8CA8-C971-B643-3ECF48935852}"/>
                  </a:ext>
                </a:extLst>
              </p:cNvPr>
              <p:cNvSpPr txBox="1"/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D701B-EA7A-8FCE-61FD-5DE388ED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60" y="5412495"/>
                <a:ext cx="14533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>
            <a:extLst>
              <a:ext uri="{FF2B5EF4-FFF2-40B4-BE49-F238E27FC236}">
                <a16:creationId xmlns:a16="http://schemas.microsoft.com/office/drawing/2014/main" id="{5A85A129-F353-ED3D-B114-88206482860B}"/>
              </a:ext>
            </a:extLst>
          </p:cNvPr>
          <p:cNvSpPr/>
          <p:nvPr/>
        </p:nvSpPr>
        <p:spPr>
          <a:xfrm rot="10800000">
            <a:off x="2209174" y="5777630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35A9E2-3817-75D7-8B7D-3E1B32278AFE}"/>
                  </a:ext>
                </a:extLst>
              </p:cNvPr>
              <p:cNvSpPr txBox="1"/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491F8-F981-DC2C-EDD5-ABACA88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55" y="5428929"/>
                <a:ext cx="75538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559AD8E4-2B1F-394C-5592-CD371502A1A4}"/>
              </a:ext>
            </a:extLst>
          </p:cNvPr>
          <p:cNvSpPr/>
          <p:nvPr/>
        </p:nvSpPr>
        <p:spPr>
          <a:xfrm rot="5400000" flipH="1">
            <a:off x="3294009" y="4751335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8FE2A2E-F58D-A455-704A-50EA718D5007}"/>
              </a:ext>
            </a:extLst>
          </p:cNvPr>
          <p:cNvSpPr/>
          <p:nvPr/>
        </p:nvSpPr>
        <p:spPr>
          <a:xfrm rot="13378794" flipV="1">
            <a:off x="2146854" y="5517119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8862A4-C63E-089E-DCE4-E430BA575440}"/>
                  </a:ext>
                </a:extLst>
              </p:cNvPr>
              <p:cNvSpPr txBox="1"/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E40E38-E7CF-D7A8-6C1F-A2A9FAC0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5" y="5373591"/>
                <a:ext cx="529024" cy="276999"/>
              </a:xfrm>
              <a:prstGeom prst="rect">
                <a:avLst/>
              </a:prstGeom>
              <a:blipFill>
                <a:blip r:embed="rId13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6CFC1-26C3-D769-4E25-2AEDBB0CE3A9}"/>
                  </a:ext>
                </a:extLst>
              </p:cNvPr>
              <p:cNvSpPr txBox="1"/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31A263-CE5F-B5DD-ABC0-6BC4223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4" y="6109464"/>
                <a:ext cx="52902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24EB52-AE01-198B-D1A8-AA18881CBCB9}"/>
                  </a:ext>
                </a:extLst>
              </p:cNvPr>
              <p:cNvSpPr txBox="1"/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r>
                  <a:rPr lang="en-US" sz="1200" dirty="0"/>
                  <a:t> : sequence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: size of the embedding vector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dirty="0"/>
                  <a:t> : number of heads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W</a:t>
                </a:r>
                <a:r>
                  <a:rPr lang="en-US" sz="1200" dirty="0"/>
                  <a:t>: parameter matrices</a:t>
                </a:r>
              </a:p>
              <a:p>
                <a:r>
                  <a:rPr lang="en-US" sz="1200" b="1" dirty="0"/>
                  <a:t>H</a:t>
                </a:r>
                <a:r>
                  <a:rPr lang="en-US" sz="1200" dirty="0"/>
                  <a:t>: Head</a:t>
                </a:r>
              </a:p>
              <a:p>
                <a:r>
                  <a:rPr lang="en-US" sz="1200" b="1" dirty="0"/>
                  <a:t>MH-A</a:t>
                </a:r>
                <a:r>
                  <a:rPr lang="en-US" sz="1200" dirty="0"/>
                  <a:t>: Multi-Head Attention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D3E4E8-3984-4C54-A578-C5B3E306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3224"/>
                <a:ext cx="2969697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2A8C1C-4E27-C431-6E9A-BF055BCDA755}"/>
                  </a:ext>
                </a:extLst>
              </p:cNvPr>
              <p:cNvSpPr txBox="1"/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889219-BB08-1377-F5E6-1F6A1BB5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3118372"/>
                <a:ext cx="184576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0771-E3E8-2F8F-4031-F03DC6D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9" y="1438439"/>
            <a:ext cx="3111758" cy="5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2AD0-531E-79F3-575A-42A636E151E1}"/>
                  </a:ext>
                </a:extLst>
              </p:cNvPr>
              <p:cNvSpPr txBox="1"/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Split the encoder inputs (Q, K, V)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heads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Apply linear layers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4CB9F-420A-0E6A-D6E7-9004ED7A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16" y="4719022"/>
                <a:ext cx="2384277" cy="954107"/>
              </a:xfrm>
              <a:prstGeom prst="rect">
                <a:avLst/>
              </a:prstGeom>
              <a:blipFill>
                <a:blip r:embed="rId18"/>
                <a:stretch>
                  <a:fillRect t="-629" b="-503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2C0504-BF54-4DFA-60F7-2801B1580838}"/>
                  </a:ext>
                </a:extLst>
              </p:cNvPr>
              <p:cNvSpPr txBox="1"/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E6041D-3089-1768-E88D-D13E7B8E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3" y="4823055"/>
                <a:ext cx="29861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C7A147F-05A5-E50F-47CD-10257543A595}"/>
              </a:ext>
            </a:extLst>
          </p:cNvPr>
          <p:cNvSpPr txBox="1"/>
          <p:nvPr/>
        </p:nvSpPr>
        <p:spPr>
          <a:xfrm>
            <a:off x="9314916" y="2107424"/>
            <a:ext cx="2384277" cy="3077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Apply a 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21AAEF-16FE-9F07-E343-B46076E4078D}"/>
                  </a:ext>
                </a:extLst>
              </p:cNvPr>
              <p:cNvSpPr txBox="1"/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4268AA-E1F5-B81C-90A1-918F3A98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40" y="2204803"/>
                <a:ext cx="298612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B1E9-1945-DAC8-4750-6A32E13DD12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9102809" y="5196075"/>
            <a:ext cx="212107" cy="1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4433A4-FA5A-347F-6CDC-B5C4F71305E9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102809" y="2261313"/>
            <a:ext cx="212107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E981D-CBFF-E577-7E1B-DA4CA0C96433}"/>
              </a:ext>
            </a:extLst>
          </p:cNvPr>
          <p:cNvGrpSpPr/>
          <p:nvPr/>
        </p:nvGrpSpPr>
        <p:grpSpPr>
          <a:xfrm>
            <a:off x="9222284" y="3458020"/>
            <a:ext cx="2931277" cy="769599"/>
            <a:chOff x="9226440" y="3499235"/>
            <a:chExt cx="2931277" cy="7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2090F-CA1B-622C-FA5A-AC3C546AE20D}"/>
                    </a:ext>
                  </a:extLst>
                </p:cNvPr>
                <p:cNvSpPr txBox="1"/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072D5E-9BD7-AF73-BF02-3F359C62A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699191"/>
                  <a:ext cx="2931277" cy="569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73D4D2-DD5A-A9F2-527E-10ABA6B8B87B}"/>
                    </a:ext>
                  </a:extLst>
                </p:cNvPr>
                <p:cNvSpPr txBox="1"/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𝐻𝑒𝑎𝑑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4F9277-C534-FDF9-16E0-6F04B6BEB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440" y="3499235"/>
                  <a:ext cx="2841081" cy="31361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17D4C2-6FB2-95D1-5787-A48A5AED0037}"/>
                </a:ext>
              </a:extLst>
            </p:cNvPr>
            <p:cNvSpPr/>
            <p:nvPr/>
          </p:nvSpPr>
          <p:spPr>
            <a:xfrm>
              <a:off x="9314916" y="3499235"/>
              <a:ext cx="27689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0E139-388A-4C2D-0003-C70C9048B8AE}"/>
              </a:ext>
            </a:extLst>
          </p:cNvPr>
          <p:cNvCxnSpPr>
            <a:cxnSpLocks/>
          </p:cNvCxnSpPr>
          <p:nvPr/>
        </p:nvCxnSpPr>
        <p:spPr>
          <a:xfrm>
            <a:off x="9099397" y="3827352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A95359-B406-DAC3-D7C1-F9EDACBEB431}"/>
              </a:ext>
            </a:extLst>
          </p:cNvPr>
          <p:cNvCxnSpPr>
            <a:cxnSpLocks/>
          </p:cNvCxnSpPr>
          <p:nvPr/>
        </p:nvCxnSpPr>
        <p:spPr>
          <a:xfrm>
            <a:off x="9102809" y="3264698"/>
            <a:ext cx="211363" cy="0"/>
          </a:xfrm>
          <a:prstGeom prst="line">
            <a:avLst/>
          </a:prstGeom>
          <a:ln w="9525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2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1639ED-5F1A-0F32-264C-0725E33195EA}"/>
              </a:ext>
            </a:extLst>
          </p:cNvPr>
          <p:cNvSpPr/>
          <p:nvPr/>
        </p:nvSpPr>
        <p:spPr>
          <a:xfrm rot="19800774" flipH="1">
            <a:off x="9813424" y="31777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DEF0460-043B-6C8C-BFFF-9E2BB13977F6}"/>
              </a:ext>
            </a:extLst>
          </p:cNvPr>
          <p:cNvSpPr/>
          <p:nvPr/>
        </p:nvSpPr>
        <p:spPr>
          <a:xfrm rot="19800774" flipH="1">
            <a:off x="9821064" y="1571497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1D2-F439-8BEE-100B-6A78DC02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8B1-EA3D-DD60-3D4C-29DFD6D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7AC6F-5954-57AD-96A0-D2556317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81188"/>
            <a:ext cx="7639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D693-8AEA-2F09-E7DF-5C7BA59DD62C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Contributions</a:t>
            </a:r>
            <a:r>
              <a:rPr lang="en-US" sz="1600" dirty="0"/>
              <a:t> of </a:t>
            </a:r>
            <a:r>
              <a:rPr lang="en-US" sz="1600" b="1" dirty="0"/>
              <a:t>initial states </a:t>
            </a:r>
            <a:r>
              <a:rPr lang="en-US" sz="1600" dirty="0"/>
              <a:t>or information to the final state or prediction are </a:t>
            </a:r>
            <a:r>
              <a:rPr lang="en-US" sz="1600" b="1" dirty="0"/>
              <a:t>very small </a:t>
            </a:r>
            <a:r>
              <a:rPr lang="en-US" sz="1600" dirty="0"/>
              <a:t>for long sequence context</a:t>
            </a:r>
          </a:p>
          <a:p>
            <a:pPr lvl="2"/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Loss of information </a:t>
            </a:r>
            <a:r>
              <a:rPr lang="en-US" sz="1600" dirty="0"/>
              <a:t>for </a:t>
            </a:r>
            <a:r>
              <a:rPr lang="en-US" sz="1600" b="1" dirty="0"/>
              <a:t>long-range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72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416-FF47-E8A5-D2D8-E47FA4F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 Given a feature vector of a token, having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Calculate mean</a:t>
                </a:r>
              </a:p>
              <a:p>
                <a:endParaRPr lang="en-US" dirty="0"/>
              </a:p>
              <a:p>
                <a:r>
                  <a:rPr lang="en-US" dirty="0"/>
                  <a:t> Calculate variance</a:t>
                </a:r>
              </a:p>
              <a:p>
                <a:endParaRPr lang="en-US" dirty="0"/>
              </a:p>
              <a:p>
                <a:r>
                  <a:rPr lang="en-US" dirty="0"/>
                  <a:t> Normalization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E4790-28AF-78C6-23A8-48F57BD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618AE-8D41-DB19-6DAB-ABB63E4BF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1982"/>
              </p:ext>
            </p:extLst>
          </p:nvPr>
        </p:nvGraphicFramePr>
        <p:xfrm>
          <a:off x="3834925" y="2498358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/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61B65-31EE-3535-24B4-19A6A0F9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95" y="2431755"/>
                <a:ext cx="306938" cy="381515"/>
              </a:xfrm>
              <a:prstGeom prst="rect">
                <a:avLst/>
              </a:prstGeom>
              <a:blipFill>
                <a:blip r:embed="rId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/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EA96A-FCDB-66C3-FCC2-8EAA7D82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91" y="2418706"/>
                <a:ext cx="797422" cy="395429"/>
              </a:xfrm>
              <a:prstGeom prst="rect">
                <a:avLst/>
              </a:prstGeom>
              <a:blipFill>
                <a:blip r:embed="rId5"/>
                <a:stretch>
                  <a:fillRect r="-381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/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C38E-5F0D-F152-AE05-D6A164EE5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3142899"/>
                <a:ext cx="2179058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/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1E36F-DDF8-6E0E-362F-EAC6C7D2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4174211"/>
                <a:ext cx="2972032" cy="908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/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5194C-B775-F53B-5A70-5CBEAD7D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82" y="5205523"/>
                <a:ext cx="5282858" cy="1180516"/>
              </a:xfrm>
              <a:prstGeom prst="rect">
                <a:avLst/>
              </a:prstGeom>
              <a:blipFill>
                <a:blip r:embed="rId8"/>
                <a:stretch>
                  <a:fillRect l="-231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51CA-7089-DF85-242A-3911A0B6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6307"/>
              </p:ext>
            </p:extLst>
          </p:nvPr>
        </p:nvGraphicFramePr>
        <p:xfrm>
          <a:off x="3834925" y="6471359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/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F33D3E-8090-23A4-943E-188361EF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9" y="6401312"/>
                <a:ext cx="306938" cy="381515"/>
              </a:xfrm>
              <a:prstGeom prst="rect">
                <a:avLst/>
              </a:prstGeom>
              <a:blipFill>
                <a:blip r:embed="rId9"/>
                <a:stretch>
                  <a:fillRect r="-176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/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8DB32F-F411-06CA-2B9E-99A056D4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7" y="6392307"/>
                <a:ext cx="797422" cy="395429"/>
              </a:xfrm>
              <a:prstGeom prst="rect">
                <a:avLst/>
              </a:prstGeom>
              <a:blipFill>
                <a:blip r:embed="rId10"/>
                <a:stretch>
                  <a:fillRect r="-30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C14-D9B5-4781-14AB-17987F96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Put it all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9D202-F699-BBA7-04AE-07BFD3CF8C61}"/>
              </a:ext>
            </a:extLst>
          </p:cNvPr>
          <p:cNvSpPr/>
          <p:nvPr/>
        </p:nvSpPr>
        <p:spPr>
          <a:xfrm>
            <a:off x="4988074" y="3350688"/>
            <a:ext cx="1726250" cy="537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73F0-06CC-A6EC-4F4C-4845AD51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65" y="5162334"/>
            <a:ext cx="1975669" cy="997784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F6C94BE3-03EF-8E00-1F9A-2675D5996FEE}"/>
              </a:ext>
            </a:extLst>
          </p:cNvPr>
          <p:cNvSpPr/>
          <p:nvPr/>
        </p:nvSpPr>
        <p:spPr>
          <a:xfrm rot="10800000">
            <a:off x="4747275" y="5162333"/>
            <a:ext cx="45719" cy="940669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/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EE52D-7B12-911B-CBCE-979367A6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56" y="6239573"/>
                <a:ext cx="75538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FB0BEF2-C799-62DC-AE7D-4A0EA58F5262}"/>
              </a:ext>
            </a:extLst>
          </p:cNvPr>
          <p:cNvSpPr/>
          <p:nvPr/>
        </p:nvSpPr>
        <p:spPr>
          <a:xfrm rot="16200000" flipH="1" flipV="1">
            <a:off x="5832110" y="5256014"/>
            <a:ext cx="54081" cy="1930400"/>
          </a:xfrm>
          <a:prstGeom prst="rightBracket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01227F8-4492-429E-9CE8-8F857C9D2E19}"/>
              </a:ext>
            </a:extLst>
          </p:cNvPr>
          <p:cNvSpPr/>
          <p:nvPr/>
        </p:nvSpPr>
        <p:spPr>
          <a:xfrm rot="13378794" flipV="1">
            <a:off x="4684955" y="4901822"/>
            <a:ext cx="101927" cy="221429"/>
          </a:xfrm>
          <a:prstGeom prst="righ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/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𝒃𝒂𝒕𝒄𝒉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B081C-086C-3FF5-88FE-906B4A96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6" y="4758294"/>
                <a:ext cx="529024" cy="276999"/>
              </a:xfrm>
              <a:prstGeom prst="rect">
                <a:avLst/>
              </a:prstGeom>
              <a:blipFill>
                <a:blip r:embed="rId5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/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𝒔𝒆𝒒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9FF22-7BB5-AF38-6BBA-13F0B91D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5" y="5494167"/>
                <a:ext cx="52902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/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seq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4F232D-AAC7-FF12-EBC5-C4BC63E2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8" y="2949081"/>
                <a:ext cx="2102260" cy="1473224"/>
              </a:xfrm>
              <a:prstGeom prst="rect">
                <a:avLst/>
              </a:prstGeom>
              <a:blipFill>
                <a:blip r:embed="rId7"/>
                <a:stretch>
                  <a:fillRect l="-580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8DF956A-C112-9B3C-033F-E922634A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364" y="1583961"/>
            <a:ext cx="1975670" cy="100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/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0D481-B18C-793E-DFE2-C4E91575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4457857"/>
                <a:ext cx="156088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/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C60D0-EEF1-1667-1889-2721AED0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52" y="2864297"/>
                <a:ext cx="1560882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64F42F-09B3-4DF0-7FAB-8B54ABDA6178}"/>
              </a:ext>
            </a:extLst>
          </p:cNvPr>
          <p:cNvCxnSpPr>
            <a:cxnSpLocks/>
          </p:cNvCxnSpPr>
          <p:nvPr/>
        </p:nvCxnSpPr>
        <p:spPr>
          <a:xfrm flipV="1">
            <a:off x="5820852" y="3888336"/>
            <a:ext cx="10616" cy="127399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CDCB3D-70C9-ADE3-5F10-2061A46DCF30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flipV="1">
            <a:off x="5851199" y="2584588"/>
            <a:ext cx="0" cy="7661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8" grpId="0"/>
      <p:bldP spid="19" grpId="0" animBg="1"/>
      <p:bldP spid="20" grpId="0" animBg="1"/>
      <p:bldP spid="21" grpId="0"/>
      <p:bldP spid="22" grpId="0"/>
      <p:bldP spid="24" grpId="0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968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A99B9B-834B-DEC0-1C46-AA1E7AB103D0}"/>
              </a:ext>
            </a:extLst>
          </p:cNvPr>
          <p:cNvSpPr/>
          <p:nvPr/>
        </p:nvSpPr>
        <p:spPr>
          <a:xfrm rot="19800774" flipH="1">
            <a:off x="9845416" y="2113801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4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C3EE-5880-24E0-5B2A-08783B3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13E5C-0A26-EC3B-A436-0BB7A3901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4497A37-47D6-7115-BF6C-5F11A78BAFE4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5088531-4845-8AC7-01B7-3DEA5BEA589D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F14F34C4-4699-CCB4-7A5F-13BE3FE2AD53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A1BF09-2739-E77D-A9D7-4308D1F1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BF63B1-D352-C180-CEA1-2A0EEF7DE7F2}"/>
              </a:ext>
            </a:extLst>
          </p:cNvPr>
          <p:cNvGrpSpPr/>
          <p:nvPr/>
        </p:nvGrpSpPr>
        <p:grpSpPr>
          <a:xfrm>
            <a:off x="3682147" y="3638882"/>
            <a:ext cx="4146104" cy="1627385"/>
            <a:chOff x="3312349" y="4690255"/>
            <a:chExt cx="4146104" cy="1627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8847B364-6282-72D8-D73D-9A6C1AA415E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0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CB13-D3F7-1607-9C8B-5FBFFCE9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0E7-2B45-6681-B80C-2137FA20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>
                    <a:solidFill>
                      <a:schemeClr val="bg1"/>
                    </a:solidFill>
                  </a:rPr>
                  <a:t>Obtain output </a:t>
                </a:r>
                <a:r>
                  <a:rPr lang="en-US" b="1" dirty="0">
                    <a:solidFill>
                      <a:schemeClr val="bg1"/>
                    </a:solidFill>
                  </a:rPr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C3CD1-EDAC-602F-17B6-BA1C12848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F6A81B-6F64-32FF-4637-E702F3127026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C88C9584-3455-594C-1F09-387765888D68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705BB5-F4CC-E250-E248-924701D63A37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56FC7C10-924A-DF39-E59E-AF0A64E4FF08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E90E39-A555-898C-53E5-BA603DFB0ED5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4C7213-9A11-2E69-A109-52D27DEE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CD9681-1D5F-8D0A-9DF3-A1C18561AA0F}"/>
              </a:ext>
            </a:extLst>
          </p:cNvPr>
          <p:cNvGrpSpPr/>
          <p:nvPr/>
        </p:nvGrpSpPr>
        <p:grpSpPr>
          <a:xfrm>
            <a:off x="2996256" y="3499658"/>
            <a:ext cx="4952249" cy="1766609"/>
            <a:chOff x="2626458" y="4551031"/>
            <a:chExt cx="4952249" cy="176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21EFF7E-ED19-C3D8-E91A-82B7B81EE559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893A3C8-3FFC-9086-E33A-96515E7CD8BA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8F06716-0283-A2B9-28A1-1C905FCBB38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3E0EA73-E390-EF5B-D1C8-9D15674A1597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111FDC-77C4-3851-A212-5420407BB88A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8A5A18-F4A1-D318-04E2-97BFBAB2E33F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D59DB0F7-1780-C094-95C6-13AB4512311B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1000F1D9-A799-3033-1964-59DE0358DDCB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6FE868-63AF-F034-D133-CA8E2F884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E033159F-F0C0-7B4E-5D70-FCE6A4939D79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0C9A81-56EB-0F9B-267D-5FF19E27131C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2F333D5-62EC-6CBB-1D05-0544054F2650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7997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F87A-4842-32D2-83F7-F2FB6DF1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7E24-1982-B49A-10EB-1DDBE54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 Forward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Apply two linear layers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800" b="1" dirty="0"/>
                  <a:t>Obtain output </a:t>
                </a:r>
                <a:r>
                  <a:rPr lang="en-US" b="1" dirty="0"/>
                  <a:t>tensor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𝒔𝒆𝒒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7B798-67EB-6242-2686-F4858AA4B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254"/>
                <a:ext cx="10515600" cy="4351338"/>
              </a:xfrm>
              <a:blipFill>
                <a:blip r:embed="rId3"/>
                <a:stretch>
                  <a:fillRect l="-63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EABBD2-A0C8-FBCB-D96A-4CC64A894071}"/>
              </a:ext>
            </a:extLst>
          </p:cNvPr>
          <p:cNvGrpSpPr/>
          <p:nvPr/>
        </p:nvGrpSpPr>
        <p:grpSpPr>
          <a:xfrm>
            <a:off x="6405181" y="1305516"/>
            <a:ext cx="2975324" cy="1562586"/>
            <a:chOff x="6405181" y="1305516"/>
            <a:chExt cx="2975324" cy="1562586"/>
          </a:xfrm>
        </p:grpSpPr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AA67EB97-CF3C-1336-6A4D-F8839AED493A}"/>
                </a:ext>
              </a:extLst>
            </p:cNvPr>
            <p:cNvSpPr/>
            <p:nvPr/>
          </p:nvSpPr>
          <p:spPr>
            <a:xfrm rot="10800000">
              <a:off x="6911346" y="1418294"/>
              <a:ext cx="45719" cy="94744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5B6AF3-D101-4C5D-183B-BBE7484AC3E9}"/>
                    </a:ext>
                  </a:extLst>
                </p:cNvPr>
                <p:cNvSpPr txBox="1"/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A21899-5DDB-5B38-9CF3-004C8C0F2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90" y="2560325"/>
                  <a:ext cx="75538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BC6B2A0-6D9A-5E53-0D8F-942115DF88ED}"/>
                </a:ext>
              </a:extLst>
            </p:cNvPr>
            <p:cNvSpPr/>
            <p:nvPr/>
          </p:nvSpPr>
          <p:spPr>
            <a:xfrm rot="16200000" flipH="1">
              <a:off x="8215872" y="1586691"/>
              <a:ext cx="45719" cy="1947267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6C5E9D-C81A-0FF3-735E-88DBAA8F550A}"/>
                    </a:ext>
                  </a:extLst>
                </p:cNvPr>
                <p:cNvSpPr txBox="1"/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𝒔𝒆𝒒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8BE7A9-9DC1-0D08-2337-67E4260D2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81" y="1717639"/>
                  <a:ext cx="52902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19654-CB3C-4662-53DD-F5957E7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064" y="1305516"/>
              <a:ext cx="2332441" cy="116280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2ABA6-3E6A-6C9E-D4B4-FC1023B343C0}"/>
                  </a:ext>
                </a:extLst>
              </p:cNvPr>
              <p:cNvSpPr txBox="1"/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𝑭𝑭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𝑹𝒆𝑳𝑼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320953-662C-FD7B-1B46-B8501DC3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48" y="3026167"/>
                <a:ext cx="7270509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CDC96-687C-102D-4D0D-A8B34A5702E7}"/>
              </a:ext>
            </a:extLst>
          </p:cNvPr>
          <p:cNvGrpSpPr/>
          <p:nvPr/>
        </p:nvGrpSpPr>
        <p:grpSpPr>
          <a:xfrm>
            <a:off x="1541670" y="3499658"/>
            <a:ext cx="9436063" cy="2194055"/>
            <a:chOff x="1171872" y="4551031"/>
            <a:chExt cx="9436063" cy="219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E1AE4AA-971E-002A-C534-30B1828D9C71}"/>
                    </a:ext>
                  </a:extLst>
                </p:cNvPr>
                <p:cNvSpPr txBox="1"/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6942B5-7018-0D7D-1285-342D418C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349" y="5430816"/>
                  <a:ext cx="15608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1BC15-040D-1729-D60E-61F71BF5C1B3}"/>
                    </a:ext>
                  </a:extLst>
                </p:cNvPr>
                <p:cNvSpPr txBox="1"/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B23BA4-EFCE-C708-F605-2215F6DCC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914" y="5636090"/>
                  <a:ext cx="97598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00B0843-6376-E40D-9940-4D6F03DD6D28}"/>
                    </a:ext>
                  </a:extLst>
                </p:cNvPr>
                <p:cNvSpPr/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CFEEEF-9B72-992C-9266-949128B18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047" y="4690255"/>
                  <a:ext cx="785489" cy="9445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449A751-0A1E-D4A7-EA75-A05679E456C8}"/>
                    </a:ext>
                  </a:extLst>
                </p:cNvPr>
                <p:cNvSpPr/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649E215-5BE9-55A9-B7B5-B97271E6E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528" y="4925547"/>
                  <a:ext cx="473924" cy="47392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5A37AD7-F92D-B0E7-B5B1-97967DA8CE88}"/>
                    </a:ext>
                  </a:extLst>
                </p:cNvPr>
                <p:cNvSpPr txBox="1"/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8EB91E5-8EB0-177F-D3D3-7115405EB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943" y="4951615"/>
                  <a:ext cx="7862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65582FD-5087-4294-87F4-695591E74BEC}"/>
                    </a:ext>
                  </a:extLst>
                </p:cNvPr>
                <p:cNvSpPr/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EEB12DF-BEF9-C9FC-8A88-8B3F6E599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22" y="4878910"/>
                  <a:ext cx="1115424" cy="5671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0A4F104-79E8-31A2-AE92-682C5662A70D}"/>
                    </a:ext>
                  </a:extLst>
                </p:cNvPr>
                <p:cNvSpPr txBox="1"/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6406399-95E0-41D6-7311-A9E677EF6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067" y="4977843"/>
                  <a:ext cx="7862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eft Bracket 85">
              <a:extLst>
                <a:ext uri="{FF2B5EF4-FFF2-40B4-BE49-F238E27FC236}">
                  <a16:creationId xmlns:a16="http://schemas.microsoft.com/office/drawing/2014/main" id="{135DFCD0-C0EA-78AA-CAA9-3B676490DF16}"/>
                </a:ext>
              </a:extLst>
            </p:cNvPr>
            <p:cNvSpPr/>
            <p:nvPr/>
          </p:nvSpPr>
          <p:spPr>
            <a:xfrm>
              <a:off x="3376810" y="4551032"/>
              <a:ext cx="158144" cy="1208837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5824F977-4C2B-F93D-8547-1342C210C399}"/>
                </a:ext>
              </a:extLst>
            </p:cNvPr>
            <p:cNvSpPr/>
            <p:nvPr/>
          </p:nvSpPr>
          <p:spPr>
            <a:xfrm rot="10800000">
              <a:off x="7420564" y="4551031"/>
              <a:ext cx="158143" cy="1208836"/>
            </a:xfrm>
            <a:prstGeom prst="leftBracket">
              <a:avLst>
                <a:gd name="adj" fmla="val 132396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/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𝑹𝒆𝑳𝑼</m:t>
                        </m:r>
                      </m:oMath>
                    </m:oMathPara>
                  </a14:m>
                  <a:endParaRPr lang="en-US" sz="12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20B6DC-28A8-8DB1-89DA-14EAE3328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458" y="5070296"/>
                  <a:ext cx="53800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ight Bracket 88">
              <a:extLst>
                <a:ext uri="{FF2B5EF4-FFF2-40B4-BE49-F238E27FC236}">
                  <a16:creationId xmlns:a16="http://schemas.microsoft.com/office/drawing/2014/main" id="{4E6F32C3-58A0-DE15-88FD-9405D4A33431}"/>
                </a:ext>
              </a:extLst>
            </p:cNvPr>
            <p:cNvSpPr/>
            <p:nvPr/>
          </p:nvSpPr>
          <p:spPr>
            <a:xfrm rot="16200000" flipH="1">
              <a:off x="5394592" y="3924322"/>
              <a:ext cx="125152" cy="4002570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5BF6E0-AB8C-C3CC-139E-8E3D3818E5ED}"/>
                    </a:ext>
                  </a:extLst>
                </p:cNvPr>
                <p:cNvSpPr txBox="1"/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CEF1DAB-FD4D-8B97-5E37-D73113C2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22" y="6009863"/>
                  <a:ext cx="198262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7A3EA8-A75F-A5CC-0286-B4A6FCF79549}"/>
                    </a:ext>
                  </a:extLst>
                </p:cNvPr>
                <p:cNvSpPr/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BA06678-810D-B82E-53FB-4D35E28CA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365" y="4743536"/>
                  <a:ext cx="944509" cy="7854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36EE1C7-713D-4EC9-521D-C0DC12DF916B}"/>
                    </a:ext>
                  </a:extLst>
                </p:cNvPr>
                <p:cNvSpPr txBox="1"/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𝒇𝒇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95A81AA-7491-228E-CE7F-16C2A2494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91" y="5537629"/>
                  <a:ext cx="975983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C5B7ADC-FDAE-3E6E-BA19-21A79ADEEEE6}"/>
                    </a:ext>
                  </a:extLst>
                </p:cNvPr>
                <p:cNvSpPr txBox="1"/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2E5740-A7F7-809F-B321-43FCB1969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22" y="4977843"/>
                  <a:ext cx="7862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35F96A-74EF-2817-BE64-9252499C6EC2}"/>
                    </a:ext>
                  </a:extLst>
                </p:cNvPr>
                <p:cNvSpPr txBox="1"/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D5A207-C371-BCA8-E27B-8F2852097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615" y="4970785"/>
                  <a:ext cx="7862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0CC0FEB5-6D57-A20D-FDBC-9148E96DCCE4}"/>
                    </a:ext>
                  </a:extLst>
                </p:cNvPr>
                <p:cNvSpPr/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FEF3EDF1-F369-F9C3-EE46-38A7EE6F2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011" y="4925547"/>
                  <a:ext cx="473924" cy="473924"/>
                </a:xfrm>
                <a:prstGeom prst="ellipse">
                  <a:avLst/>
                </a:prstGeom>
                <a:blipFill>
                  <a:blip r:embed="rId21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33FDC986-9712-B7A8-61BE-F9FA334DF01C}"/>
                </a:ext>
              </a:extLst>
            </p:cNvPr>
            <p:cNvSpPr/>
            <p:nvPr/>
          </p:nvSpPr>
          <p:spPr>
            <a:xfrm rot="16200000" flipH="1">
              <a:off x="7907504" y="3958979"/>
              <a:ext cx="96203" cy="4830735"/>
            </a:xfrm>
            <a:prstGeom prst="rightBracket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0627BFD-606E-4D90-88E8-5F75B8EDEB12}"/>
                    </a:ext>
                  </a:extLst>
                </p:cNvPr>
                <p:cNvSpPr txBox="1"/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𝒍𝒂𝒚𝒆𝒓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𝒔𝒆𝒒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DD23761-1A7D-E6BB-8346-E895C20F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86" y="6468087"/>
                  <a:ext cx="1560882" cy="276999"/>
                </a:xfrm>
                <a:prstGeom prst="rect">
                  <a:avLst/>
                </a:prstGeom>
                <a:blipFill>
                  <a:blip r:embed="rId22"/>
                  <a:stretch>
                    <a:fillRect r="-324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8325EC-E517-7287-B2CF-2F2E7A76CBDF}"/>
                    </a:ext>
                  </a:extLst>
                </p:cNvPr>
                <p:cNvSpPr txBox="1"/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𝑭𝑭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73D949-06A0-95F2-E5E5-AF6EEB3EB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872" y="5008621"/>
                  <a:ext cx="1216343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35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Multi-Head Attention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Layer Normalization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Feed Forward</a:t>
            </a:r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50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38EC3D-EE09-DE62-44BB-EEE4CC3CF8B5}"/>
              </a:ext>
            </a:extLst>
          </p:cNvPr>
          <p:cNvSpPr/>
          <p:nvPr/>
        </p:nvSpPr>
        <p:spPr>
          <a:xfrm rot="1799226">
            <a:off x="6698029" y="2843459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BBD1-3976-A8FD-CBC0-ECA9B1FD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</p:spPr>
            <p:txBody>
              <a:bodyPr/>
              <a:lstStyle/>
              <a:p>
                <a:r>
                  <a:rPr lang="en-US" dirty="0"/>
                  <a:t> Given an input tensor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 sublayer and a residual connection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Sublayers</a:t>
                </a:r>
                <a:r>
                  <a:rPr lang="en-US" dirty="0"/>
                  <a:t> can be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Feed Forward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b="1" dirty="0"/>
                  <a:t>Multi-head Attention </a:t>
                </a:r>
              </a:p>
              <a:p>
                <a:pPr lvl="1"/>
                <a:r>
                  <a:rPr lang="en-US" dirty="0"/>
                  <a:t> …</a:t>
                </a:r>
              </a:p>
              <a:p>
                <a:r>
                  <a:rPr lang="en-US" dirty="0"/>
                  <a:t> Obtain the output tensor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26009-BA55-C1EA-DF8C-58385F07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88728" cy="4351338"/>
              </a:xfrm>
              <a:blipFill>
                <a:blip r:embed="rId2"/>
                <a:stretch>
                  <a:fillRect l="-1293" t="-2241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8C252-162B-6BCB-6608-E235CED1D326}"/>
              </a:ext>
            </a:extLst>
          </p:cNvPr>
          <p:cNvGrpSpPr/>
          <p:nvPr/>
        </p:nvGrpSpPr>
        <p:grpSpPr>
          <a:xfrm>
            <a:off x="9954737" y="1111970"/>
            <a:ext cx="1255619" cy="3180544"/>
            <a:chOff x="9954737" y="1111970"/>
            <a:chExt cx="1255619" cy="3180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/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E00D14-A088-1609-877B-CFAC6993E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834" y="3725316"/>
                  <a:ext cx="1115424" cy="5671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/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𝑺𝒖𝒃𝒍𝒂𝒚𝒆𝒓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EC1995A-6284-FF27-A581-FADCCECA37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737" y="2588726"/>
                  <a:ext cx="1255619" cy="567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F6A8D69-FC27-37B9-30CC-5C9211A2CBAB}"/>
                </a:ext>
              </a:extLst>
            </p:cNvPr>
            <p:cNvCxnSpPr>
              <a:stCxn id="4" idx="0"/>
              <a:endCxn id="5" idx="2"/>
            </p:cNvCxnSpPr>
            <p:nvPr/>
          </p:nvCxnSpPr>
          <p:spPr>
            <a:xfrm flipV="1">
              <a:off x="10582546" y="3155924"/>
              <a:ext cx="1" cy="569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/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737175D-02B3-00B5-F53F-EA2A36026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584" y="1499630"/>
                  <a:ext cx="473924" cy="4739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5EAFC2E-870F-1784-C60A-09CC62FCB241}"/>
                </a:ext>
              </a:extLst>
            </p:cNvPr>
            <p:cNvCxnSpPr>
              <a:stCxn id="4" idx="1"/>
              <a:endCxn id="7" idx="2"/>
            </p:cNvCxnSpPr>
            <p:nvPr/>
          </p:nvCxnSpPr>
          <p:spPr>
            <a:xfrm rot="10800000" flipH="1">
              <a:off x="10024834" y="1736593"/>
              <a:ext cx="320750" cy="2272323"/>
            </a:xfrm>
            <a:prstGeom prst="bentConnector3">
              <a:avLst>
                <a:gd name="adj1" fmla="val -121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5005D1-C93F-14FE-C9EF-61D549B00C9A}"/>
                </a:ext>
              </a:extLst>
            </p:cNvPr>
            <p:cNvCxnSpPr>
              <a:stCxn id="5" idx="0"/>
              <a:endCxn id="7" idx="4"/>
            </p:cNvCxnSpPr>
            <p:nvPr/>
          </p:nvCxnSpPr>
          <p:spPr>
            <a:xfrm flipH="1" flipV="1">
              <a:off x="10582546" y="1973554"/>
              <a:ext cx="1" cy="6151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07414C-E815-D261-AEDB-5969CEE0FBE0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582546" y="1169394"/>
              <a:ext cx="0" cy="33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/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4BE38-2DF3-3253-0EDF-01894D77E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547" y="1111970"/>
                  <a:ext cx="407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/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𝒔𝒖𝒃𝒍𝒂𝒚𝒆𝒓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835DCB-C1F4-54BD-0D22-1EBC3955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58" y="5130125"/>
                <a:ext cx="33691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EFC6-C7DA-92DA-AAB1-94555C94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228D-EC3B-2553-F66C-92F73D38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 with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/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A553D-55F1-044C-D14D-8921C060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80" y="4648551"/>
                <a:ext cx="1386149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/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BE5D67-FCBB-9D58-90CE-31461ABC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11" y="3755259"/>
                <a:ext cx="427361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/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026568-A4FA-A7E2-9241-F4ADB9C0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37" y="3755259"/>
                <a:ext cx="42736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/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4E7E1-B399-27DF-7CEA-ECB109D6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823" y="3754394"/>
                <a:ext cx="427361" cy="5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/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0C085-67D6-F1B6-66C3-1965E986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27" y="3755259"/>
                <a:ext cx="427361" cy="572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/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33574A-4C02-43DC-222C-616BACF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021" y="3754554"/>
                <a:ext cx="427361" cy="573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/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AD7877-5170-5791-D06A-2068914A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29" y="3777926"/>
                <a:ext cx="422039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/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736E6D-329E-A61B-43BC-CC045EDC6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52" y="4710264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/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64E00-A4CE-1DED-B228-37FA4C09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93" y="3902768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/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36814-663D-7536-E42A-E1E1452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942" y="3902768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/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FEAA9A-BFF1-F807-0079-18346844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45" y="3902768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/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6E51E2-0C54-9E36-3054-F58E38AA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24" y="3902768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/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CB7C8-0108-7322-D41A-6A9B903F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94" y="390276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B259434-E407-6E6E-E4A0-869F7DC8EB7E}"/>
              </a:ext>
            </a:extLst>
          </p:cNvPr>
          <p:cNvSpPr/>
          <p:nvPr/>
        </p:nvSpPr>
        <p:spPr>
          <a:xfrm>
            <a:off x="125428" y="2913874"/>
            <a:ext cx="4454188" cy="1681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/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𝒑𝒓𝒐𝒅𝒖𝒄𝒕𝒔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99744D-E806-ED7F-77CA-458BFC09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50" y="2974396"/>
                <a:ext cx="2153680" cy="369332"/>
              </a:xfrm>
              <a:prstGeom prst="rect">
                <a:avLst/>
              </a:prstGeom>
              <a:blipFill>
                <a:blip r:embed="rId16"/>
                <a:stretch>
                  <a:fillRect l="-1133" r="-651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/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𝒍𝒂𝒓𝒈𝒆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𝒆𝒙𝒑𝒍𝒐𝒅𝒆𝒅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5F3F2A-FB57-74BF-35A5-F4F4E6A2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2" y="3876678"/>
                <a:ext cx="4222951" cy="5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/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𝒗𝒆𝒓𝒚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𝒗𝒂𝒏𝒊𝒔𝒉𝒆𝒅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99A152-59C8-6BEE-0A2E-D20AFC261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6" y="3146710"/>
                <a:ext cx="4238981" cy="5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0BABA87-E1EC-83BD-4D30-6F2B52356C5C}"/>
              </a:ext>
            </a:extLst>
          </p:cNvPr>
          <p:cNvSpPr txBox="1"/>
          <p:nvPr/>
        </p:nvSpPr>
        <p:spPr>
          <a:xfrm>
            <a:off x="10712863" y="4799831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“chain rule”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6A48412-E901-815A-5759-0A710E0D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315068"/>
            <a:ext cx="6962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E6F733-E876-24F9-9AD0-CC6D4A7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8581">
            <a:off x="9608953" y="3950855"/>
            <a:ext cx="1413848" cy="1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A5B70-356D-6576-442E-5460BFB2D83E}"/>
              </a:ext>
            </a:extLst>
          </p:cNvPr>
          <p:cNvSpPr txBox="1"/>
          <p:nvPr/>
        </p:nvSpPr>
        <p:spPr>
          <a:xfrm>
            <a:off x="838199" y="5018882"/>
            <a:ext cx="82031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Training with </a:t>
            </a:r>
            <a:r>
              <a:rPr lang="en-US" sz="1600" b="1" dirty="0"/>
              <a:t>Backpropagation Through Time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600" b="1" dirty="0"/>
              <a:t>Vanishing or exploding gradients </a:t>
            </a:r>
            <a:r>
              <a:rPr lang="en-US" sz="1600" dirty="0"/>
              <a:t>problems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hindering the learning process, especially for long sequences</a:t>
            </a:r>
          </a:p>
          <a:p>
            <a:pPr marL="1657350" lvl="3" indent="-285750">
              <a:buFont typeface="Wingdings" panose="05000000000000000000" pitchFamily="2" charset="2"/>
              <a:buChar char="à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training process highly unstable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33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19" grpId="0"/>
      <p:bldP spid="21" grpId="0"/>
      <p:bldP spid="28" grpId="0"/>
      <p:bldP spid="29" grpId="0"/>
      <p:bldP spid="30" grpId="0"/>
      <p:bldP spid="31" grpId="0"/>
      <p:bldP spid="32" grpId="0"/>
      <p:bldP spid="33" grpId="0"/>
      <p:bldP spid="41" grpId="0" animBg="1"/>
      <p:bldP spid="36" grpId="0"/>
      <p:bldP spid="37" grpId="0"/>
      <p:bldP spid="40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517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807B-27A5-6F63-E6F3-779D594E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FA62-BD57-B485-9BEB-67F21CC84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Multi-Head Attention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Self-Attention</a:t>
            </a:r>
          </a:p>
          <a:p>
            <a:r>
              <a:rPr lang="en-US" dirty="0"/>
              <a:t> </a:t>
            </a:r>
            <a:r>
              <a:rPr lang="en-US" b="1" dirty="0"/>
              <a:t>Layer Normalization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Feed Forward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Residual connection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7E4B17-A904-6A69-26C4-16BD9658FE35}"/>
              </a:ext>
            </a:extLst>
          </p:cNvPr>
          <p:cNvSpPr/>
          <p:nvPr/>
        </p:nvSpPr>
        <p:spPr>
          <a:xfrm>
            <a:off x="7591518" y="1690689"/>
            <a:ext cx="2560890" cy="38083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6FCA4C-9390-3F92-222B-6118B9FB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9" y="851462"/>
            <a:ext cx="2392778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/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EEECFF-CA7F-7F2C-7B83-E3F413AF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74" y="3429000"/>
                <a:ext cx="735779" cy="369332"/>
              </a:xfrm>
              <a:prstGeom prst="rect">
                <a:avLst/>
              </a:prstGeom>
              <a:blipFill>
                <a:blip r:embed="rId4"/>
                <a:stretch>
                  <a:fillRect t="-8333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EA0AA7-2C24-AB39-B336-5B3E4647ACD8}"/>
              </a:ext>
            </a:extLst>
          </p:cNvPr>
          <p:cNvSpPr txBox="1"/>
          <p:nvPr/>
        </p:nvSpPr>
        <p:spPr>
          <a:xfrm>
            <a:off x="7609514" y="5613700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/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C6823-1A64-FA34-FA1B-3F0D21D3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877" y="5846878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9701-F29A-8849-3D79-B81403CFCCD8}"/>
              </a:ext>
            </a:extLst>
          </p:cNvPr>
          <p:cNvSpPr txBox="1"/>
          <p:nvPr/>
        </p:nvSpPr>
        <p:spPr>
          <a:xfrm>
            <a:off x="9198127" y="1085833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/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068D8-459C-EF61-5B7F-BD0F9DE9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90" y="131901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B693AD-98D2-AC9D-3D20-E9D3DBC3C2DE}"/>
              </a:ext>
            </a:extLst>
          </p:cNvPr>
          <p:cNvSpPr txBox="1"/>
          <p:nvPr/>
        </p:nvSpPr>
        <p:spPr>
          <a:xfrm>
            <a:off x="6375355" y="3336667"/>
            <a:ext cx="1208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Residual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BA34A-F70F-4DD0-A209-899592160975}"/>
              </a:ext>
            </a:extLst>
          </p:cNvPr>
          <p:cNvCxnSpPr/>
          <p:nvPr/>
        </p:nvCxnSpPr>
        <p:spPr>
          <a:xfrm flipH="1" flipV="1">
            <a:off x="7315200" y="3798332"/>
            <a:ext cx="555477" cy="44038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EBB72-6567-9606-3089-E393DE986FBD}"/>
              </a:ext>
            </a:extLst>
          </p:cNvPr>
          <p:cNvCxnSpPr/>
          <p:nvPr/>
        </p:nvCxnSpPr>
        <p:spPr>
          <a:xfrm flipH="1">
            <a:off x="7309959" y="3008810"/>
            <a:ext cx="596875" cy="486420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4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D60-E092-3D45-38CC-801FA84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BD899-B831-4BF0-365E-13A1C3A27985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02078-C889-CD9E-63F2-D23F34EDDB57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CCCB4D-8B9D-16D3-C4C2-AA2321EA6C0F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EF14DA-443C-2885-6B38-6B4DE71D9680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713767-384C-5020-06CD-4F9E3CC67D32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01C2-EF23-5234-3F45-B4F8324C0926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6B41A-6012-044C-652E-80D62FBCE92B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AC146-BAAD-3617-FD6C-EC7291F1EC61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2BD0-CB30-847D-8B07-B2D75BBAD917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8A23-4D7B-3936-9C4D-0187E483D8B7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A5A43C7-3636-DE29-01F5-B4E7FB59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B124E0-A24F-FA4D-0B13-B61931FE2067}"/>
              </a:ext>
            </a:extLst>
          </p:cNvPr>
          <p:cNvSpPr/>
          <p:nvPr/>
        </p:nvSpPr>
        <p:spPr>
          <a:xfrm rot="19800774" flipH="1">
            <a:off x="8035779" y="2619204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b="1" dirty="0"/>
                  <a:t>Most blocks are as same as those in Encoder part</a:t>
                </a:r>
                <a:r>
                  <a:rPr lang="en-US" dirty="0"/>
                  <a:t>, except</a:t>
                </a:r>
              </a:p>
              <a:p>
                <a:pPr lvl="1"/>
                <a:r>
                  <a:rPr lang="en-US" dirty="0"/>
                  <a:t> Multi-head Attention</a:t>
                </a:r>
              </a:p>
              <a:p>
                <a:pPr lvl="1"/>
                <a:r>
                  <a:rPr lang="en-US" dirty="0"/>
                  <a:t> Masked Multi-head Attention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Multi-Head 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come from encoder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comes from decoder's previous blocks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Masked Multi-Head Attention</a:t>
                </a:r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: from 1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2CD26-DADC-3458-66F8-B255F4878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5688" cy="4351338"/>
              </a:xfrm>
              <a:blipFill>
                <a:blip r:embed="rId3"/>
                <a:stretch>
                  <a:fillRect l="-1780" t="-2941" r="-255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983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268" y="3389990"/>
                <a:ext cx="3977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B1C996-A89E-4ABF-9A99-C9C197691108}"/>
              </a:ext>
            </a:extLst>
          </p:cNvPr>
          <p:cNvSpPr txBox="1"/>
          <p:nvPr/>
        </p:nvSpPr>
        <p:spPr>
          <a:xfrm>
            <a:off x="9395459" y="53018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/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9EFA00-7613-F598-6EB6-D8C267C2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22" y="763358"/>
                <a:ext cx="198397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F1CE5-E340-51DE-F347-3C5411AF7367}"/>
              </a:ext>
            </a:extLst>
          </p:cNvPr>
          <p:cNvCxnSpPr/>
          <p:nvPr/>
        </p:nvCxnSpPr>
        <p:spPr>
          <a:xfrm>
            <a:off x="7229474" y="2872352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5A6E08-BF81-4CA2-85A7-E3689F786D9A}"/>
              </a:ext>
            </a:extLst>
          </p:cNvPr>
          <p:cNvCxnSpPr/>
          <p:nvPr/>
        </p:nvCxnSpPr>
        <p:spPr>
          <a:xfrm>
            <a:off x="10041040" y="1032776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BE922B-00C3-739F-8A78-ADABA38C9B4C}"/>
              </a:ext>
            </a:extLst>
          </p:cNvPr>
          <p:cNvCxnSpPr/>
          <p:nvPr/>
        </p:nvCxnSpPr>
        <p:spPr>
          <a:xfrm>
            <a:off x="9904039" y="6717818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/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0A36D5-49AC-4F23-5AB4-A9A66BEB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92" y="3880695"/>
                <a:ext cx="164482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88F826-DAF7-83DE-0063-CA41EE1C97AD}"/>
              </a:ext>
            </a:extLst>
          </p:cNvPr>
          <p:cNvCxnSpPr/>
          <p:nvPr/>
        </p:nvCxnSpPr>
        <p:spPr>
          <a:xfrm>
            <a:off x="8509680" y="3786017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6D6196-037D-90A3-45C3-C881B0A96AFA}"/>
              </a:ext>
            </a:extLst>
          </p:cNvPr>
          <p:cNvCxnSpPr/>
          <p:nvPr/>
        </p:nvCxnSpPr>
        <p:spPr>
          <a:xfrm>
            <a:off x="8996874" y="3783805"/>
            <a:ext cx="31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162C94-C333-A774-D35D-8C73BA01BA1F}"/>
              </a:ext>
            </a:extLst>
          </p:cNvPr>
          <p:cNvCxnSpPr>
            <a:cxnSpLocks/>
          </p:cNvCxnSpPr>
          <p:nvPr/>
        </p:nvCxnSpPr>
        <p:spPr>
          <a:xfrm>
            <a:off x="8979280" y="4912809"/>
            <a:ext cx="668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7FB-02D6-0373-4FF6-C5B2D50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58338-0865-0BD0-5398-DE4B4446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9861"/>
              </p:ext>
            </p:extLst>
          </p:nvPr>
        </p:nvGraphicFramePr>
        <p:xfrm>
          <a:off x="6621567" y="2832641"/>
          <a:ext cx="5324030" cy="378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73">
                  <a:extLst>
                    <a:ext uri="{9D8B030D-6E8A-4147-A177-3AD203B41FA5}">
                      <a16:colId xmlns:a16="http://schemas.microsoft.com/office/drawing/2014/main" val="1505741478"/>
                    </a:ext>
                  </a:extLst>
                </a:gridCol>
                <a:gridCol w="733120">
                  <a:extLst>
                    <a:ext uri="{9D8B030D-6E8A-4147-A177-3AD203B41FA5}">
                      <a16:colId xmlns:a16="http://schemas.microsoft.com/office/drawing/2014/main" val="3882829331"/>
                    </a:ext>
                  </a:extLst>
                </a:gridCol>
                <a:gridCol w="849003">
                  <a:extLst>
                    <a:ext uri="{9D8B030D-6E8A-4147-A177-3AD203B41FA5}">
                      <a16:colId xmlns:a16="http://schemas.microsoft.com/office/drawing/2014/main" val="194166866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29498045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40753009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1006086823"/>
                    </a:ext>
                  </a:extLst>
                </a:gridCol>
              </a:tblGrid>
              <a:tr h="63048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Cette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est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meilleure</a:t>
                      </a:r>
                      <a:endParaRPr lang="en-US" sz="14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36490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Cette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5483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équipe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0.525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75713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56367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04744"/>
                  </a:ext>
                </a:extLst>
              </a:tr>
              <a:tr h="6304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meilleure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0.224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494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/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𝑨𝒕𝒕𝒆𝒏𝒕𝒊𝒐𝒏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F7433D-359E-55DE-DC76-5C3D9A4C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03" y="743084"/>
                <a:ext cx="3217294" cy="569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1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b="1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400" strike="sngStrik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kumimoji="0" lang="en-US" sz="1400" b="0" i="1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A1D57BA-7F98-DFCD-67F2-2B175C5EB4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858513"/>
                  </p:ext>
                </p:extLst>
              </p:nvPr>
            </p:nvGraphicFramePr>
            <p:xfrm>
              <a:off x="246405" y="2832641"/>
              <a:ext cx="5324030" cy="3782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7073">
                      <a:extLst>
                        <a:ext uri="{9D8B030D-6E8A-4147-A177-3AD203B41FA5}">
                          <a16:colId xmlns:a16="http://schemas.microsoft.com/office/drawing/2014/main" val="1505741478"/>
                        </a:ext>
                      </a:extLst>
                    </a:gridCol>
                    <a:gridCol w="733120">
                      <a:extLst>
                        <a:ext uri="{9D8B030D-6E8A-4147-A177-3AD203B41FA5}">
                          <a16:colId xmlns:a16="http://schemas.microsoft.com/office/drawing/2014/main" val="3882829331"/>
                        </a:ext>
                      </a:extLst>
                    </a:gridCol>
                    <a:gridCol w="849003">
                      <a:extLst>
                        <a:ext uri="{9D8B030D-6E8A-4147-A177-3AD203B41FA5}">
                          <a16:colId xmlns:a16="http://schemas.microsoft.com/office/drawing/2014/main" val="1941668668"/>
                        </a:ext>
                      </a:extLst>
                    </a:gridCol>
                    <a:gridCol w="794759">
                      <a:extLst>
                        <a:ext uri="{9D8B030D-6E8A-4147-A177-3AD203B41FA5}">
                          <a16:colId xmlns:a16="http://schemas.microsoft.com/office/drawing/2014/main" val="329498045"/>
                        </a:ext>
                      </a:extLst>
                    </a:gridCol>
                    <a:gridCol w="820396">
                      <a:extLst>
                        <a:ext uri="{9D8B030D-6E8A-4147-A177-3AD203B41FA5}">
                          <a16:colId xmlns:a16="http://schemas.microsoft.com/office/drawing/2014/main" val="407530097"/>
                        </a:ext>
                      </a:extLst>
                    </a:gridCol>
                    <a:gridCol w="1059679">
                      <a:extLst>
                        <a:ext uri="{9D8B030D-6E8A-4147-A177-3AD203B41FA5}">
                          <a16:colId xmlns:a16="http://schemas.microsoft.com/office/drawing/2014/main" val="1006086823"/>
                        </a:ext>
                      </a:extLst>
                    </a:gridCol>
                  </a:tblGrid>
                  <a:tr h="63048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Cette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est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meilleure</a:t>
                          </a:r>
                          <a:endParaRPr lang="en-US" sz="1400" dirty="0"/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936490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Cette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3669" t="-101942" r="-318705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101942" r="-240769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101942" r="-131852" b="-40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101942" r="-2299" b="-4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75483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équipe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0.264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5385" t="-200000" r="-240769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200000" r="-131852" b="-3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200000" r="-2299" b="-3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75713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0.241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9259" t="-300000" r="-131852" b="-2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300000" r="-2299" b="-200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856367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</a:t>
                          </a: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0.255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874" t="-403883" r="-2299" b="-102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504744"/>
                      </a:ext>
                    </a:extLst>
                  </a:tr>
                  <a:tr h="63048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meilleure</a:t>
                          </a:r>
                          <a:endParaRPr lang="en-US" sz="1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0.295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2494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/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435120-0914-78E2-65DE-0C755D161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90" y="1690688"/>
                <a:ext cx="1070361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EC1FE-7020-3E5A-3D1B-F693DE618EB5}"/>
              </a:ext>
            </a:extLst>
          </p:cNvPr>
          <p:cNvCxnSpPr>
            <a:cxnSpLocks/>
          </p:cNvCxnSpPr>
          <p:nvPr/>
        </p:nvCxnSpPr>
        <p:spPr>
          <a:xfrm>
            <a:off x="11353800" y="1255248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B3B6E-3E41-A607-4F1B-B0FF153DB233}"/>
              </a:ext>
            </a:extLst>
          </p:cNvPr>
          <p:cNvSpPr txBox="1"/>
          <p:nvPr/>
        </p:nvSpPr>
        <p:spPr>
          <a:xfrm>
            <a:off x="10719203" y="1517114"/>
            <a:ext cx="1269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Self-attention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8FEE1-9297-92C5-1B43-F4A1AFB0CF00}"/>
              </a:ext>
            </a:extLst>
          </p:cNvPr>
          <p:cNvCxnSpPr>
            <a:cxnSpLocks/>
          </p:cNvCxnSpPr>
          <p:nvPr/>
        </p:nvCxnSpPr>
        <p:spPr>
          <a:xfrm>
            <a:off x="3019870" y="2455256"/>
            <a:ext cx="0" cy="282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8C29C-30D5-3551-13FA-8E333FF0FC07}"/>
              </a:ext>
            </a:extLst>
          </p:cNvPr>
          <p:cNvSpPr txBox="1"/>
          <p:nvPr/>
        </p:nvSpPr>
        <p:spPr>
          <a:xfrm>
            <a:off x="3022992" y="2430474"/>
            <a:ext cx="181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Apply mask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0E2840-FE57-801B-3F04-E97B3DCD763B}"/>
              </a:ext>
            </a:extLst>
          </p:cNvPr>
          <p:cNvCxnSpPr>
            <a:cxnSpLocks/>
          </p:cNvCxnSpPr>
          <p:nvPr/>
        </p:nvCxnSpPr>
        <p:spPr>
          <a:xfrm>
            <a:off x="5765919" y="5059235"/>
            <a:ext cx="57790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/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D36C6E-A2C7-8A6E-712D-1480079E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612" y="4724090"/>
                <a:ext cx="930704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6E015B-B848-392B-57AB-24AEEC70CFC7}"/>
              </a:ext>
            </a:extLst>
          </p:cNvPr>
          <p:cNvSpPr txBox="1"/>
          <p:nvPr/>
        </p:nvSpPr>
        <p:spPr>
          <a:xfrm>
            <a:off x="7320737" y="2411510"/>
            <a:ext cx="400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 only correlates with previous words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828F2-D9E2-B480-2BAA-6568D2E3C454}"/>
              </a:ext>
            </a:extLst>
          </p:cNvPr>
          <p:cNvCxnSpPr/>
          <p:nvPr/>
        </p:nvCxnSpPr>
        <p:spPr>
          <a:xfrm>
            <a:off x="1333144" y="3429000"/>
            <a:ext cx="4237291" cy="31865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8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0463-2B0A-2107-83F8-BAF4106C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 Attention of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The shape of the query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influences the shape of the output </a:t>
                </a:r>
                <a:r>
                  <a:rPr lang="en-US" dirty="0"/>
                  <a:t>from the</a:t>
                </a:r>
                <a:r>
                  <a:rPr lang="en-US" sz="2800" dirty="0"/>
                  <a:t> Multi-Head Attention mechanism in the decoder</a:t>
                </a:r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 Training: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fr-FR" sz="2400" b="1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b="1" dirty="0"/>
                  <a:t> Inference: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</m:sub>
                    </m:sSub>
                  </m:oMath>
                </a14:m>
                <a:r>
                  <a:rPr lang="en-US" b="1" dirty="0"/>
                  <a:t> ranges from 1 up to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𝒔𝒆𝒒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3D451C-C5E7-6055-637D-C7D25F74C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51505" cy="4351338"/>
              </a:xfrm>
              <a:blipFill>
                <a:blip r:embed="rId2"/>
                <a:stretch>
                  <a:fillRect l="-1676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1AFFD6-D4C7-9293-8400-F033326C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1386635"/>
            <a:ext cx="3629891" cy="31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2C1A5-5E41-8535-FA1F-C335F5047FC6}"/>
              </a:ext>
            </a:extLst>
          </p:cNvPr>
          <p:cNvSpPr txBox="1"/>
          <p:nvPr/>
        </p:nvSpPr>
        <p:spPr>
          <a:xfrm>
            <a:off x="7263399" y="2147426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/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5A943-DEB2-DCE2-9A2F-DE7833D3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81" y="2399396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/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B921A-EA11-6AAC-28F1-43878271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83" y="3013827"/>
                <a:ext cx="33522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/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E1DD-3E79-3E95-F849-E0FC0422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355" y="3013827"/>
                <a:ext cx="3352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/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57BBB-0194-0076-A20E-FE36634C6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580" y="3013827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/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377AA-BFFE-6E23-8BA6-A56055DC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92" y="3786017"/>
                <a:ext cx="16448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/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A0471-D89B-3610-48F5-E1B353FB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83" y="1908880"/>
                <a:ext cx="16448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/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926AD-B93A-56A7-37FC-43EFF0A3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17" y="4695447"/>
                <a:ext cx="4069063" cy="715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71E4C-CF69-814F-1F7E-3643B0A5912E}"/>
              </a:ext>
            </a:extLst>
          </p:cNvPr>
          <p:cNvGrpSpPr/>
          <p:nvPr/>
        </p:nvGrpSpPr>
        <p:grpSpPr>
          <a:xfrm>
            <a:off x="969124" y="3504702"/>
            <a:ext cx="7617074" cy="669358"/>
            <a:chOff x="2488774" y="5807631"/>
            <a:chExt cx="7617074" cy="66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/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𝒔𝒆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𝒅𝒆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𝒔𝒆𝒒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𝒔𝒆𝒒</m:t>
                        </m:r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fr-F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27E6A0-93D5-6F38-FE5F-B8D0EBF06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774" y="6072006"/>
                  <a:ext cx="5202441" cy="404983"/>
                </a:xfrm>
                <a:prstGeom prst="rect">
                  <a:avLst/>
                </a:prstGeom>
                <a:blipFill>
                  <a:blip r:embed="rId11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/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35A5FD-60C0-B7DE-BE7A-4577F2786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122" y="6089831"/>
                  <a:ext cx="17407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F547DE-032B-AA14-77F0-072292F8E61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691215" y="6274498"/>
              <a:ext cx="661400" cy="14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/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E9CC6D-B3FA-A1F4-EE91-4EAB49358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653" y="5807631"/>
                  <a:ext cx="49086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/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F92EFE-2036-07B4-3DB3-752812979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748" y="5807631"/>
                  <a:ext cx="4908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/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2F2DD4-047C-1A6F-9D14-690A50BD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413" y="5807631"/>
                  <a:ext cx="4908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2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EAC0C8-0DEB-41C9-4DC8-581C6216822D}"/>
              </a:ext>
            </a:extLst>
          </p:cNvPr>
          <p:cNvSpPr/>
          <p:nvPr/>
        </p:nvSpPr>
        <p:spPr>
          <a:xfrm>
            <a:off x="8132478" y="1085055"/>
            <a:ext cx="2375733" cy="4928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57F4A0-7EBF-E8D9-8439-9803BD28A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/>
          <a:stretch/>
        </p:blipFill>
        <p:spPr bwMode="auto">
          <a:xfrm>
            <a:off x="7229474" y="676119"/>
            <a:ext cx="3278737" cy="60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2E1BA-7A20-00FA-55BA-BEF9FAE7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CD26-DADC-3458-66F8-B255F487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3117" cy="4351338"/>
          </a:xfrm>
        </p:spPr>
        <p:txBody>
          <a:bodyPr/>
          <a:lstStyle/>
          <a:p>
            <a:r>
              <a:rPr lang="en-US" dirty="0"/>
              <a:t> Multi-Head Attention</a:t>
            </a:r>
          </a:p>
          <a:p>
            <a:r>
              <a:rPr lang="en-US" dirty="0"/>
              <a:t> Masked Multi-Head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C891F-744B-88D9-2876-B285EC9C5B71}"/>
              </a:ext>
            </a:extLst>
          </p:cNvPr>
          <p:cNvSpPr txBox="1"/>
          <p:nvPr/>
        </p:nvSpPr>
        <p:spPr>
          <a:xfrm>
            <a:off x="9245195" y="617696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Decoder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/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𝒅𝒆𝒄𝒐𝒅𝒆𝒓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4CC84-8BB4-04D5-0CDD-D3014BE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58" y="6410141"/>
                <a:ext cx="1453317" cy="276999"/>
              </a:xfrm>
              <a:prstGeom prst="rect">
                <a:avLst/>
              </a:prstGeom>
              <a:blipFill>
                <a:blip r:embed="rId4"/>
                <a:stretch>
                  <a:fillRect r="-3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053CC4-F8AD-E7E3-2350-86897BA5A86A}"/>
              </a:ext>
            </a:extLst>
          </p:cNvPr>
          <p:cNvSpPr txBox="1"/>
          <p:nvPr/>
        </p:nvSpPr>
        <p:spPr>
          <a:xfrm>
            <a:off x="6759875" y="2267267"/>
            <a:ext cx="1322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Encoder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/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B7B1-C6B0-9268-3FEE-16CC0524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57" y="2578261"/>
                <a:ext cx="145331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/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=6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C3F0E1-1E81-F487-C23A-020E0133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24" y="3389990"/>
                <a:ext cx="55162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/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9D2F1-5E20-1E3C-368C-4F095FC9C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06" y="3509018"/>
                <a:ext cx="33522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/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650E2-9049-CC0D-22B1-A9AA604A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406" y="3509018"/>
                <a:ext cx="33522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/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253CA-8AAA-8782-39D4-FB8FC1E7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66" y="3509018"/>
                <a:ext cx="335220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EBCB3D-F366-4012-688F-70E3135531D4}"/>
              </a:ext>
            </a:extLst>
          </p:cNvPr>
          <p:cNvSpPr txBox="1"/>
          <p:nvPr/>
        </p:nvSpPr>
        <p:spPr>
          <a:xfrm>
            <a:off x="9321263" y="486999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Decoder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/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𝒔𝒆𝒒</m:t>
                          </m:r>
                          <m:r>
                            <a:rPr lang="en-US" sz="1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14FCB-2B6E-DA1F-6036-F5AE09EE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26" y="720177"/>
                <a:ext cx="145331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4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74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D69-DFC6-AC8D-0EC7-C163343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883-4917-722F-360F-137BD54C7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Projection layer</a:t>
            </a:r>
          </a:p>
          <a:p>
            <a:pPr lvl="1"/>
            <a:r>
              <a:rPr lang="en-US" dirty="0"/>
              <a:t> Linear layer</a:t>
            </a:r>
          </a:p>
          <a:p>
            <a:r>
              <a:rPr lang="en-US" dirty="0"/>
              <a:t>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7BEB91-6B6A-145E-0ED4-AC0622627D7D}"/>
              </a:ext>
            </a:extLst>
          </p:cNvPr>
          <p:cNvSpPr/>
          <p:nvPr/>
        </p:nvSpPr>
        <p:spPr>
          <a:xfrm>
            <a:off x="6885703" y="5061669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679E5-BBCF-5E00-168F-F1923594EF01}"/>
              </a:ext>
            </a:extLst>
          </p:cNvPr>
          <p:cNvSpPr/>
          <p:nvPr/>
        </p:nvSpPr>
        <p:spPr>
          <a:xfrm>
            <a:off x="9325571" y="5061668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F946-A64C-5413-6D87-43BCE36F2F5C}"/>
              </a:ext>
            </a:extLst>
          </p:cNvPr>
          <p:cNvSpPr/>
          <p:nvPr/>
        </p:nvSpPr>
        <p:spPr>
          <a:xfrm>
            <a:off x="9442723" y="2109610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28AA1-F7A4-53D5-AA01-100DA4686DA4}"/>
              </a:ext>
            </a:extLst>
          </p:cNvPr>
          <p:cNvSpPr/>
          <p:nvPr/>
        </p:nvSpPr>
        <p:spPr>
          <a:xfrm>
            <a:off x="7383187" y="2975993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54CE62-8244-4733-B4C5-F6920B0C7F18}"/>
              </a:ext>
            </a:extLst>
          </p:cNvPr>
          <p:cNvSpPr/>
          <p:nvPr/>
        </p:nvSpPr>
        <p:spPr>
          <a:xfrm>
            <a:off x="9442724" y="1692244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80318-0A74-B692-2C20-5D5DF3AD2BDB}"/>
              </a:ext>
            </a:extLst>
          </p:cNvPr>
          <p:cNvSpPr txBox="1"/>
          <p:nvPr/>
        </p:nvSpPr>
        <p:spPr>
          <a:xfrm>
            <a:off x="6096000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3453-D001-15F4-3820-1DD393268DAF}"/>
              </a:ext>
            </a:extLst>
          </p:cNvPr>
          <p:cNvSpPr txBox="1"/>
          <p:nvPr/>
        </p:nvSpPr>
        <p:spPr>
          <a:xfrm>
            <a:off x="11137523" y="5364754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308A6-EE09-9ACD-46F9-02839E96700C}"/>
              </a:ext>
            </a:extLst>
          </p:cNvPr>
          <p:cNvSpPr txBox="1"/>
          <p:nvPr/>
        </p:nvSpPr>
        <p:spPr>
          <a:xfrm>
            <a:off x="6688441" y="3573792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82E6-EC0D-EAE4-1D4C-09ECF16511A9}"/>
              </a:ext>
            </a:extLst>
          </p:cNvPr>
          <p:cNvSpPr txBox="1"/>
          <p:nvPr/>
        </p:nvSpPr>
        <p:spPr>
          <a:xfrm>
            <a:off x="10544819" y="2926221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A2828-4B75-2C6A-AE59-8635C0A8957E}"/>
              </a:ext>
            </a:extLst>
          </p:cNvPr>
          <p:cNvSpPr txBox="1"/>
          <p:nvPr/>
        </p:nvSpPr>
        <p:spPr>
          <a:xfrm>
            <a:off x="10544819" y="1761116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5DE13E0-6FFA-58A4-15FA-B077C07A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16" y="784047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79077E1-601B-E152-7D9C-380285160DC8}"/>
              </a:ext>
            </a:extLst>
          </p:cNvPr>
          <p:cNvSpPr/>
          <p:nvPr/>
        </p:nvSpPr>
        <p:spPr>
          <a:xfrm rot="19800774" flipH="1">
            <a:off x="10529060" y="93674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2EFA61-E0B7-6D76-F93B-114D78996077}"/>
              </a:ext>
            </a:extLst>
          </p:cNvPr>
          <p:cNvSpPr/>
          <p:nvPr/>
        </p:nvSpPr>
        <p:spPr>
          <a:xfrm rot="19800774" flipH="1">
            <a:off x="11145805" y="1363015"/>
            <a:ext cx="512748" cy="4718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59E7-DA11-E7A8-752F-57EFD218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71C-F403-85F0-4DE9-F6F5F059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 until 2017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8E51-60BF-BCE9-20C9-FBF8B17E0658}"/>
              </a:ext>
            </a:extLst>
          </p:cNvPr>
          <p:cNvSpPr txBox="1"/>
          <p:nvPr/>
        </p:nvSpPr>
        <p:spPr>
          <a:xfrm>
            <a:off x="838199" y="3311376"/>
            <a:ext cx="487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Long Short-Term Memory (LSTM) networks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Gated Recurrent Units (GRU)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AB698E-5910-1795-EC97-E4F4695220DB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8938-A885-7E7B-1B86-6ED893B822EB}"/>
              </a:ext>
            </a:extLst>
          </p:cNvPr>
          <p:cNvSpPr txBox="1"/>
          <p:nvPr/>
        </p:nvSpPr>
        <p:spPr>
          <a:xfrm>
            <a:off x="5547485" y="3311376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8F61B-4940-E907-3F2D-9A18720BBC7E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3C86-1044-4B19-BA38-3B5063A182AB}"/>
              </a:ext>
            </a:extLst>
          </p:cNvPr>
          <p:cNvSpPr txBox="1"/>
          <p:nvPr/>
        </p:nvSpPr>
        <p:spPr>
          <a:xfrm>
            <a:off x="838199" y="5018882"/>
            <a:ext cx="82031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6B66"/>
                </a:solidFill>
              </a:rPr>
              <a:t>Some disadvantages  of RNNs (among others)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Sequential computation, hard to parallel computation with GPU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Loss of information for long-term dependencies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Vanishing or exploding gradient problems</a:t>
            </a:r>
          </a:p>
        </p:txBody>
      </p:sp>
    </p:spTree>
    <p:extLst>
      <p:ext uri="{BB962C8B-B14F-4D97-AF65-F5344CB8AC3E}">
        <p14:creationId xmlns:p14="http://schemas.microsoft.com/office/powerpoint/2010/main" val="391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1089">
            <a:extLst>
              <a:ext uri="{FF2B5EF4-FFF2-40B4-BE49-F238E27FC236}">
                <a16:creationId xmlns:a16="http://schemas.microsoft.com/office/drawing/2014/main" id="{CB03AE2E-DD12-598F-AF00-1C544E8C4375}"/>
              </a:ext>
            </a:extLst>
          </p:cNvPr>
          <p:cNvSpPr/>
          <p:nvPr/>
        </p:nvSpPr>
        <p:spPr>
          <a:xfrm>
            <a:off x="10211567" y="2120675"/>
            <a:ext cx="1396364" cy="14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B7BF9915-F30E-BE9B-A150-520659A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5" y="1038454"/>
            <a:ext cx="2198903" cy="249975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5C8AE09-07CB-B898-7B15-66586C974571}"/>
              </a:ext>
            </a:extLst>
          </p:cNvPr>
          <p:cNvCxnSpPr>
            <a:cxnSpLocks/>
            <a:stCxn id="57" idx="0"/>
            <a:endCxn id="62" idx="2"/>
          </p:cNvCxnSpPr>
          <p:nvPr/>
        </p:nvCxnSpPr>
        <p:spPr>
          <a:xfrm flipH="1" flipV="1">
            <a:off x="7940760" y="4786697"/>
            <a:ext cx="1137" cy="910246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88F86-92DD-1879-A219-0EED1D07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prediction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92DC3-3700-3566-6E01-A63772FCD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2752"/>
              </p:ext>
            </p:extLst>
          </p:nvPr>
        </p:nvGraphicFramePr>
        <p:xfrm>
          <a:off x="5875637" y="6289915"/>
          <a:ext cx="413252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50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82650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214.241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421.145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102.541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312.264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8E62EF-E831-86A0-9AED-D4D31E6E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3895"/>
              </p:ext>
            </p:extLst>
          </p:nvPr>
        </p:nvGraphicFramePr>
        <p:xfrm>
          <a:off x="4883677" y="5117102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4.65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86.45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/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𝟓𝟏𝟐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EDBE04-B016-8E77-044A-D0D79FC0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371" y="6547122"/>
                <a:ext cx="1446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8BB84DA-950A-147C-35EF-7A6C168182A0}"/>
              </a:ext>
            </a:extLst>
          </p:cNvPr>
          <p:cNvSpPr/>
          <p:nvPr/>
        </p:nvSpPr>
        <p:spPr>
          <a:xfrm>
            <a:off x="7462191" y="5696943"/>
            <a:ext cx="959412" cy="288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/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D26C7-BAD4-B5C7-F4F8-7394F19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72" y="5395496"/>
                <a:ext cx="23196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/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C31DC67-5599-E967-4FDB-3E111362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268" y="4491668"/>
                <a:ext cx="1110983" cy="295029"/>
              </a:xfrm>
              <a:prstGeom prst="rect">
                <a:avLst/>
              </a:prstGeom>
              <a:blipFill>
                <a:blip r:embed="rId6"/>
                <a:stretch>
                  <a:fillRect l="-4301" b="-274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70465ED-BE16-D818-CA45-5A5034C2E928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7940760" y="5985217"/>
            <a:ext cx="1137" cy="297377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3" name="Table 1032">
            <a:extLst>
              <a:ext uri="{FF2B5EF4-FFF2-40B4-BE49-F238E27FC236}">
                <a16:creationId xmlns:a16="http://schemas.microsoft.com/office/drawing/2014/main" id="{16BE0EFC-454A-5395-EF9E-F2C4B025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5285"/>
              </p:ext>
            </p:extLst>
          </p:nvPr>
        </p:nvGraphicFramePr>
        <p:xfrm>
          <a:off x="4883677" y="3898696"/>
          <a:ext cx="6116440" cy="291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644">
                  <a:extLst>
                    <a:ext uri="{9D8B030D-6E8A-4147-A177-3AD203B41FA5}">
                      <a16:colId xmlns:a16="http://schemas.microsoft.com/office/drawing/2014/main" val="2630731762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258576293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6817106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564810918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94246476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4077255190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710316935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64907451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484739117"/>
                    </a:ext>
                  </a:extLst>
                </a:gridCol>
                <a:gridCol w="611644">
                  <a:extLst>
                    <a:ext uri="{9D8B030D-6E8A-4147-A177-3AD203B41FA5}">
                      <a16:colId xmlns:a16="http://schemas.microsoft.com/office/drawing/2014/main" val="3341841420"/>
                    </a:ext>
                  </a:extLst>
                </a:gridCol>
              </a:tblGrid>
              <a:tr h="29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0.86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...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0.04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4336"/>
                  </a:ext>
                </a:extLst>
              </a:tr>
            </a:tbl>
          </a:graphicData>
        </a:graphic>
      </p:graphicFrame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94BB34E9-D13B-588C-C334-DB11CA1BA2AD}"/>
              </a:ext>
            </a:extLst>
          </p:cNvPr>
          <p:cNvCxnSpPr>
            <a:stCxn id="62" idx="0"/>
          </p:cNvCxnSpPr>
          <p:nvPr/>
        </p:nvCxnSpPr>
        <p:spPr>
          <a:xfrm flipH="1" flipV="1">
            <a:off x="7939620" y="4203394"/>
            <a:ext cx="1140" cy="288274"/>
          </a:xfrm>
          <a:prstGeom prst="straightConnector1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/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65DC72EB-A40A-14B9-38A4-631628F2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030" y="3814372"/>
                <a:ext cx="950878" cy="502253"/>
              </a:xfrm>
              <a:prstGeom prst="rect">
                <a:avLst/>
              </a:prstGeom>
              <a:blipFill>
                <a:blip r:embed="rId7"/>
                <a:stretch>
                  <a:fillRect l="-39103" t="-115854" r="-48718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9" name="Oval 1058">
            <a:extLst>
              <a:ext uri="{FF2B5EF4-FFF2-40B4-BE49-F238E27FC236}">
                <a16:creationId xmlns:a16="http://schemas.microsoft.com/office/drawing/2014/main" id="{60AEFB03-55C3-FB68-E983-EE42C13C418E}"/>
              </a:ext>
            </a:extLst>
          </p:cNvPr>
          <p:cNvSpPr/>
          <p:nvPr/>
        </p:nvSpPr>
        <p:spPr>
          <a:xfrm>
            <a:off x="7141401" y="1676812"/>
            <a:ext cx="1486368" cy="1069214"/>
          </a:xfrm>
          <a:prstGeom prst="ellips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"Je"</a:t>
            </a:r>
          </a:p>
        </p:txBody>
      </p: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F59A9824-A346-06D7-F193-4779F8CC1F2F}"/>
              </a:ext>
            </a:extLst>
          </p:cNvPr>
          <p:cNvCxnSpPr>
            <a:cxnSpLocks/>
            <a:stCxn id="1064" idx="0"/>
            <a:endCxn id="1059" idx="4"/>
          </p:cNvCxnSpPr>
          <p:nvPr/>
        </p:nvCxnSpPr>
        <p:spPr>
          <a:xfrm rot="16200000" flipV="1">
            <a:off x="7516058" y="3114554"/>
            <a:ext cx="737057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/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2CE7D8B-E381-FC1E-7840-CB601820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4" y="3483083"/>
                <a:ext cx="11865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TextBox 1064">
            <a:extLst>
              <a:ext uri="{FF2B5EF4-FFF2-40B4-BE49-F238E27FC236}">
                <a16:creationId xmlns:a16="http://schemas.microsoft.com/office/drawing/2014/main" id="{58BD869D-3A64-AD21-A4B7-6F5ED823975A}"/>
              </a:ext>
            </a:extLst>
          </p:cNvPr>
          <p:cNvSpPr txBox="1"/>
          <p:nvPr/>
        </p:nvSpPr>
        <p:spPr>
          <a:xfrm>
            <a:off x="8966249" y="1912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decode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CBE503A3-8C42-F32F-6BC0-A76DF2E1CC47}"/>
              </a:ext>
            </a:extLst>
          </p:cNvPr>
          <p:cNvSpPr txBox="1"/>
          <p:nvPr/>
        </p:nvSpPr>
        <p:spPr>
          <a:xfrm>
            <a:off x="10190664" y="736545"/>
            <a:ext cx="1618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Target Tokenizer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/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𝒗𝒐𝒄𝒂𝒍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85" name="TextBox 1084">
                <a:extLst>
                  <a:ext uri="{FF2B5EF4-FFF2-40B4-BE49-F238E27FC236}">
                    <a16:creationId xmlns:a16="http://schemas.microsoft.com/office/drawing/2014/main" id="{87FA37F8-5D46-491F-A075-30002EA0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573" y="3240680"/>
                <a:ext cx="185942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 Given a decoder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The Linear layer projects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𝒃𝒂𝒕𝒄𝒉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𝒔𝒆</m:t>
                        </m:r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𝒗𝒐𝒄𝒂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Apply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r>
                  <a:rPr lang="en-US" dirty="0"/>
                  <a:t> Tokenizer decodes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C0BBBA4-B788-1D2F-1BB6-E5FF47067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10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70FD64-013A-3CCA-426E-D91134ED34C2}"/>
              </a:ext>
            </a:extLst>
          </p:cNvPr>
          <p:cNvCxnSpPr>
            <a:cxnSpLocks/>
          </p:cNvCxnSpPr>
          <p:nvPr/>
        </p:nvCxnSpPr>
        <p:spPr>
          <a:xfrm rot="10800000">
            <a:off x="8622696" y="2191778"/>
            <a:ext cx="156796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063267-F559-733B-478C-25404A537C3F}"/>
              </a:ext>
            </a:extLst>
          </p:cNvPr>
          <p:cNvGrpSpPr/>
          <p:nvPr/>
        </p:nvGrpSpPr>
        <p:grpSpPr>
          <a:xfrm>
            <a:off x="196932" y="5438330"/>
            <a:ext cx="4957510" cy="1276930"/>
            <a:chOff x="6396290" y="5292008"/>
            <a:chExt cx="4957510" cy="1276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/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𝒔𝒆</m:t>
                            </m:r>
                            <m:sSub>
                              <m:sSubPr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𝒅𝒆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74C12D-30D0-B299-EB76-2F20BB33E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459" y="6291939"/>
                  <a:ext cx="15608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/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𝒗𝒐𝒄𝒂𝒍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𝒔𝒊𝒛𝒆</m:t>
                            </m:r>
                          </m:e>
                        </m:d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25ACE5-D248-9273-1D44-F6529454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740" y="6276550"/>
                  <a:ext cx="15608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/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1636FE2-7271-C1C3-3E6B-FBB12A813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829" y="5292008"/>
                  <a:ext cx="785489" cy="9445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/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7AB987A-C993-C8AC-D0C3-A7CA31203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876" y="5527300"/>
                  <a:ext cx="473924" cy="47392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/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83A4261-A170-DD39-C8A2-9B5EF69BF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188" y="5480663"/>
                  <a:ext cx="1115424" cy="5671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/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C5EA42-E4E2-AFAC-7203-56101DEA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22" y="5579596"/>
                  <a:ext cx="7862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/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FD5B41D-D4E2-F9E2-44BF-5683AEFCA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955" y="5579596"/>
                  <a:ext cx="7862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/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341D902-7111-284F-BBCF-62B04771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90" y="5597847"/>
                  <a:ext cx="161777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6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40" grpId="0"/>
      <p:bldP spid="57" grpId="0" animBg="1"/>
      <p:bldP spid="61" grpId="0"/>
      <p:bldP spid="62" grpId="0" animBg="1"/>
      <p:bldP spid="1056" grpId="0"/>
      <p:bldP spid="1059" grpId="0" animBg="1"/>
      <p:bldP spid="1064" grpId="0" animBg="1"/>
      <p:bldP spid="1065" grpId="0"/>
      <p:bldP spid="1084" grpId="0"/>
      <p:bldP spid="108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95D293-8B95-A1E3-579F-8D4EDE0127DE}"/>
              </a:ext>
            </a:extLst>
          </p:cNvPr>
          <p:cNvSpPr/>
          <p:nvPr/>
        </p:nvSpPr>
        <p:spPr>
          <a:xfrm>
            <a:off x="3655772" y="5061491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7D476-1BFD-7DB6-E94F-DFA34CD7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take a bow!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55D1D-A730-70CB-24CF-E42B1F7340CB}"/>
              </a:ext>
            </a:extLst>
          </p:cNvPr>
          <p:cNvSpPr/>
          <p:nvPr/>
        </p:nvSpPr>
        <p:spPr>
          <a:xfrm>
            <a:off x="6095640" y="5061490"/>
            <a:ext cx="1736624" cy="1037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F95AA-9569-CB23-22BA-3B3BC54368C9}"/>
              </a:ext>
            </a:extLst>
          </p:cNvPr>
          <p:cNvSpPr/>
          <p:nvPr/>
        </p:nvSpPr>
        <p:spPr>
          <a:xfrm>
            <a:off x="6212792" y="2109432"/>
            <a:ext cx="1162230" cy="2868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4CEE6-6B2E-C17C-24D5-9881C8A52003}"/>
              </a:ext>
            </a:extLst>
          </p:cNvPr>
          <p:cNvSpPr/>
          <p:nvPr/>
        </p:nvSpPr>
        <p:spPr>
          <a:xfrm>
            <a:off x="4153256" y="2975815"/>
            <a:ext cx="1239140" cy="20019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DC8D6-58C7-44E8-78BB-4FFC8BA53FC6}"/>
              </a:ext>
            </a:extLst>
          </p:cNvPr>
          <p:cNvSpPr/>
          <p:nvPr/>
        </p:nvSpPr>
        <p:spPr>
          <a:xfrm>
            <a:off x="6212793" y="1692066"/>
            <a:ext cx="1162230" cy="375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B8AA-8805-8EFD-9469-CE83104FDA14}"/>
              </a:ext>
            </a:extLst>
          </p:cNvPr>
          <p:cNvSpPr txBox="1"/>
          <p:nvPr/>
        </p:nvSpPr>
        <p:spPr>
          <a:xfrm>
            <a:off x="2866069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Encoder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587B7-1DC5-35D1-7A06-40A4A6102EB7}"/>
              </a:ext>
            </a:extLst>
          </p:cNvPr>
          <p:cNvSpPr txBox="1"/>
          <p:nvPr/>
        </p:nvSpPr>
        <p:spPr>
          <a:xfrm>
            <a:off x="7907592" y="5364576"/>
            <a:ext cx="76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EA6B66"/>
                </a:solidFill>
              </a:rPr>
              <a:t>Decoder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1F9F8-C482-AD10-DC93-E2228D9F42BB}"/>
              </a:ext>
            </a:extLst>
          </p:cNvPr>
          <p:cNvSpPr txBox="1"/>
          <p:nvPr/>
        </p:nvSpPr>
        <p:spPr>
          <a:xfrm>
            <a:off x="3458510" y="3573614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94D"/>
                </a:solidFill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9C06E-920B-9C82-C431-DD0C5D9636C0}"/>
              </a:ext>
            </a:extLst>
          </p:cNvPr>
          <p:cNvSpPr txBox="1"/>
          <p:nvPr/>
        </p:nvSpPr>
        <p:spPr>
          <a:xfrm>
            <a:off x="7314888" y="2926043"/>
            <a:ext cx="76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FFF"/>
                </a:solidFill>
              </a:rPr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A30C2-5DD0-9856-1ABE-9BC57E1A4BC8}"/>
              </a:ext>
            </a:extLst>
          </p:cNvPr>
          <p:cNvSpPr txBox="1"/>
          <p:nvPr/>
        </p:nvSpPr>
        <p:spPr>
          <a:xfrm>
            <a:off x="7314888" y="1760938"/>
            <a:ext cx="954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9933FF"/>
                </a:solidFill>
              </a:rPr>
              <a:t>Projection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5B5559-E7D2-FC30-170E-68F808A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85" y="783869"/>
            <a:ext cx="44767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arty Zutto">
            <a:extLst>
              <a:ext uri="{FF2B5EF4-FFF2-40B4-BE49-F238E27FC236}">
                <a16:creationId xmlns:a16="http://schemas.microsoft.com/office/drawing/2014/main" id="{8F5BBCA2-CBD3-BE77-489A-C191AD02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30" y="359383"/>
            <a:ext cx="2803110" cy="2803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A386C-42B3-79B2-07B5-03DFB1B4501F}"/>
              </a:ext>
            </a:extLst>
          </p:cNvPr>
          <p:cNvSpPr txBox="1"/>
          <p:nvPr/>
        </p:nvSpPr>
        <p:spPr>
          <a:xfrm>
            <a:off x="9859773" y="3158300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10950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93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0CF285-D71C-AA3A-12E7-CEC645F5AA98}"/>
              </a:ext>
            </a:extLst>
          </p:cNvPr>
          <p:cNvSpPr/>
          <p:nvPr/>
        </p:nvSpPr>
        <p:spPr>
          <a:xfrm>
            <a:off x="4423996" y="2744517"/>
            <a:ext cx="3344008" cy="1368966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grpSp>
        <p:nvGrpSpPr>
          <p:cNvPr id="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055473D-06F2-F864-C39C-446451D3F327}"/>
              </a:ext>
            </a:extLst>
          </p:cNvPr>
          <p:cNvGrpSpPr>
            <a:grpSpLocks noChangeAspect="1"/>
          </p:cNvGrpSpPr>
          <p:nvPr/>
        </p:nvGrpSpPr>
        <p:grpSpPr>
          <a:xfrm>
            <a:off x="6682626" y="3429000"/>
            <a:ext cx="767581" cy="609600"/>
            <a:chOff x="10490201" y="3629026"/>
            <a:chExt cx="709613" cy="563563"/>
          </a:xfrm>
          <a:solidFill>
            <a:schemeClr val="bg1"/>
          </a:solidFill>
        </p:grpSpPr>
        <p:sp>
          <p:nvSpPr>
            <p:cNvPr id="4" name="Freeform 1990">
              <a:extLst>
                <a:ext uri="{FF2B5EF4-FFF2-40B4-BE49-F238E27FC236}">
                  <a16:creationId xmlns:a16="http://schemas.microsoft.com/office/drawing/2014/main" id="{9E3E2EEE-3F90-1994-A54E-01A330787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991">
              <a:extLst>
                <a:ext uri="{FF2B5EF4-FFF2-40B4-BE49-F238E27FC236}">
                  <a16:creationId xmlns:a16="http://schemas.microsoft.com/office/drawing/2014/main" id="{526BC3D6-8660-F392-8477-60D3E0859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DAF42-3EA6-34AA-2F66-4CB87181E454}"/>
              </a:ext>
            </a:extLst>
          </p:cNvPr>
          <p:cNvCxnSpPr>
            <a:cxnSpLocks/>
          </p:cNvCxnSpPr>
          <p:nvPr/>
        </p:nvCxnSpPr>
        <p:spPr>
          <a:xfrm>
            <a:off x="2549769" y="3217985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7C162-642B-3AA4-822D-DA035229E140}"/>
              </a:ext>
            </a:extLst>
          </p:cNvPr>
          <p:cNvCxnSpPr>
            <a:cxnSpLocks/>
          </p:cNvCxnSpPr>
          <p:nvPr/>
        </p:nvCxnSpPr>
        <p:spPr>
          <a:xfrm>
            <a:off x="7768004" y="3437793"/>
            <a:ext cx="170963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E89A1-C798-A46E-AB41-6F6816FE83AC}"/>
              </a:ext>
            </a:extLst>
          </p:cNvPr>
          <p:cNvCxnSpPr>
            <a:cxnSpLocks/>
          </p:cNvCxnSpPr>
          <p:nvPr/>
        </p:nvCxnSpPr>
        <p:spPr>
          <a:xfrm>
            <a:off x="2549769" y="3791359"/>
            <a:ext cx="187422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19344-0F47-FE46-66F7-A6DC92A83D04}"/>
              </a:ext>
            </a:extLst>
          </p:cNvPr>
          <p:cNvSpPr txBox="1"/>
          <p:nvPr/>
        </p:nvSpPr>
        <p:spPr>
          <a:xfrm>
            <a:off x="2391400" y="279658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Source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D0E2F-154B-3403-1275-DF9592836507}"/>
              </a:ext>
            </a:extLst>
          </p:cNvPr>
          <p:cNvSpPr txBox="1"/>
          <p:nvPr/>
        </p:nvSpPr>
        <p:spPr>
          <a:xfrm>
            <a:off x="2391400" y="3398424"/>
            <a:ext cx="20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Target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6AFF-EAC0-5242-8DA2-44EAB6699930}"/>
              </a:ext>
            </a:extLst>
          </p:cNvPr>
          <p:cNvSpPr txBox="1"/>
          <p:nvPr/>
        </p:nvSpPr>
        <p:spPr>
          <a:xfrm>
            <a:off x="7768004" y="3077967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Transformer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7995F-CE2B-D325-5934-9A0D5708E269}"/>
              </a:ext>
            </a:extLst>
          </p:cNvPr>
          <p:cNvSpPr txBox="1"/>
          <p:nvPr/>
        </p:nvSpPr>
        <p:spPr>
          <a:xfrm>
            <a:off x="4519607" y="4798756"/>
            <a:ext cx="331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 Machine Translation task</a:t>
            </a:r>
          </a:p>
        </p:txBody>
      </p:sp>
    </p:spTree>
    <p:extLst>
      <p:ext uri="{BB962C8B-B14F-4D97-AF65-F5344CB8AC3E}">
        <p14:creationId xmlns:p14="http://schemas.microsoft.com/office/powerpoint/2010/main" val="3284743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6E1AD-C6B5-BD95-218E-0D69D9362479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1097658" y="5176760"/>
            <a:ext cx="31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He runs fast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4114509" y="5164900"/>
            <a:ext cx="2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 Y Z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5E46E0-8767-B765-9AB1-442EBF222F00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7542CF-97AB-2D2B-6B19-BC9D7CDE225E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Il court </a:t>
            </a:r>
            <a:r>
              <a:rPr lang="en-US" b="1" dirty="0" err="1">
                <a:solidFill>
                  <a:srgbClr val="FFFF00"/>
                </a:solidFill>
              </a:rPr>
              <a:t>vite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D5A832-E097-938C-B9D9-7C8CDE70019D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9200-3C0E-3D64-883B-44D1A16BC183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9E9551-D953-993B-6D3D-4DE1553879C0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1775498" y="6140220"/>
            <a:ext cx="17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He runs fast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F51FAFAA-C10A-8239-2653-AA37305B41A5}"/>
              </a:ext>
            </a:extLst>
          </p:cNvPr>
          <p:cNvSpPr txBox="1"/>
          <p:nvPr/>
        </p:nvSpPr>
        <p:spPr>
          <a:xfrm>
            <a:off x="5143621" y="6140220"/>
            <a:ext cx="22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C04AADE8-9D42-9DA4-0AEE-A35655FE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48BEF3D-24CA-8EA1-343B-51CDCFC4320E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00CDCC6B-D5B4-5352-643A-77291ABD1CF0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714A554-B892-4B72-644E-9E3A54BFB330}"/>
              </a:ext>
            </a:extLst>
          </p:cNvPr>
          <p:cNvSpPr txBox="1"/>
          <p:nvPr/>
        </p:nvSpPr>
        <p:spPr>
          <a:xfrm>
            <a:off x="8809456" y="903384"/>
            <a:ext cx="21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Il court </a:t>
            </a:r>
            <a:r>
              <a:rPr lang="en-US" b="1" dirty="0" err="1"/>
              <a:t>vite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BDE18EB8-A1ED-F1A2-52F6-7D273558B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3458D2C3-7AF7-66E7-D2C3-772125B7AFCC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BB14DAD0-1933-475E-E94D-2FEBD1A2BD3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E159E02C-3E2E-97F3-9BCD-7696C092AE1F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72905F0-D4F5-F649-3C3A-08092096C8F1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64B45C9-FA69-5F7B-1507-648C7560146A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EBBA83F5-4DA1-0965-C1C7-3E46EA8FD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308BB896-E5A6-0ACF-B240-FFCE9D9C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505F-B68C-041F-6141-8B66E895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D2A098F7-5143-CA32-3167-5F557E4FFE9F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5E6A-2375-57B7-BF6D-7700378B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C9D95-99F7-60F7-4EA2-27FF3C6FFD0F}"/>
              </a:ext>
            </a:extLst>
          </p:cNvPr>
          <p:cNvSpPr/>
          <p:nvPr/>
        </p:nvSpPr>
        <p:spPr>
          <a:xfrm>
            <a:off x="1199568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32A9C-BFA5-3AA9-2508-D417F51B770D}"/>
              </a:ext>
            </a:extLst>
          </p:cNvPr>
          <p:cNvSpPr/>
          <p:nvPr/>
        </p:nvSpPr>
        <p:spPr>
          <a:xfrm>
            <a:off x="2013792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5A762-33D9-57A7-DC08-290AE675DF33}"/>
              </a:ext>
            </a:extLst>
          </p:cNvPr>
          <p:cNvSpPr/>
          <p:nvPr/>
        </p:nvSpPr>
        <p:spPr>
          <a:xfrm>
            <a:off x="4712755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458DBC-1A0D-2FB8-08BC-94E887F29130}"/>
              </a:ext>
            </a:extLst>
          </p:cNvPr>
          <p:cNvCxnSpPr>
            <a:cxnSpLocks/>
          </p:cNvCxnSpPr>
          <p:nvPr/>
        </p:nvCxnSpPr>
        <p:spPr>
          <a:xfrm flipV="1">
            <a:off x="2471280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D4F80-D405-270B-E8CB-DC5A4B9D38EC}"/>
              </a:ext>
            </a:extLst>
          </p:cNvPr>
          <p:cNvCxnSpPr/>
          <p:nvPr/>
        </p:nvCxnSpPr>
        <p:spPr>
          <a:xfrm flipV="1">
            <a:off x="5665054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5BF1FD-0693-95AD-96A1-32E9D6284B30}"/>
              </a:ext>
            </a:extLst>
          </p:cNvPr>
          <p:cNvSpPr txBox="1"/>
          <p:nvPr/>
        </p:nvSpPr>
        <p:spPr>
          <a:xfrm>
            <a:off x="1097658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love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461C-7F6F-EFF5-F39B-ED0CB1CF2C98}"/>
              </a:ext>
            </a:extLst>
          </p:cNvPr>
          <p:cNvSpPr txBox="1"/>
          <p:nvPr/>
        </p:nvSpPr>
        <p:spPr>
          <a:xfrm>
            <a:off x="4586128" y="5176760"/>
            <a:ext cx="254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C60C3-4A86-3B97-8EB4-758DB1503130}"/>
              </a:ext>
            </a:extLst>
          </p:cNvPr>
          <p:cNvSpPr txBox="1"/>
          <p:nvPr/>
        </p:nvSpPr>
        <p:spPr>
          <a:xfrm>
            <a:off x="5040083" y="2761350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 J K 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3E7E3431-7FA7-9C47-3B34-E89345D7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586128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A4E68-14F6-EC53-1DE0-70254A30DD56}"/>
              </a:ext>
            </a:extLst>
          </p:cNvPr>
          <p:cNvCxnSpPr>
            <a:cxnSpLocks/>
          </p:cNvCxnSpPr>
          <p:nvPr/>
        </p:nvCxnSpPr>
        <p:spPr>
          <a:xfrm flipV="1">
            <a:off x="5385839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E4BA3-8239-C4AF-A2D8-DDCFB804DE1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3463579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751EB-CB67-4E0D-99D7-B52A9221D23A}"/>
              </a:ext>
            </a:extLst>
          </p:cNvPr>
          <p:cNvCxnSpPr>
            <a:cxnSpLocks/>
          </p:cNvCxnSpPr>
          <p:nvPr/>
        </p:nvCxnSpPr>
        <p:spPr>
          <a:xfrm flipV="1">
            <a:off x="2471280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77A572-D3CF-13FE-8311-3F15ECD929DD}"/>
              </a:ext>
            </a:extLst>
          </p:cNvPr>
          <p:cNvSpPr txBox="1"/>
          <p:nvPr/>
        </p:nvSpPr>
        <p:spPr>
          <a:xfrm>
            <a:off x="8512182" y="1597713"/>
            <a:ext cx="235907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 </a:t>
            </a:r>
            <a:r>
              <a:rPr lang="en-US" b="1" dirty="0" err="1">
                <a:solidFill>
                  <a:srgbClr val="FFFF00"/>
                </a:solidFill>
              </a:rPr>
              <a:t>t'aime</a:t>
            </a:r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8A33B7-F2B3-C534-29E1-345E1F7946F5}"/>
              </a:ext>
            </a:extLst>
          </p:cNvPr>
          <p:cNvSpPr/>
          <p:nvPr/>
        </p:nvSpPr>
        <p:spPr>
          <a:xfrm>
            <a:off x="8544752" y="2604564"/>
            <a:ext cx="2293937" cy="6829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 Entropy Loss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BF4E3E-6196-3E36-D511-E504FA9052FB}"/>
              </a:ext>
            </a:extLst>
          </p:cNvPr>
          <p:cNvSpPr txBox="1"/>
          <p:nvPr/>
        </p:nvSpPr>
        <p:spPr>
          <a:xfrm>
            <a:off x="6834157" y="4133851"/>
            <a:ext cx="342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model parameters</a:t>
            </a:r>
            <a:endParaRPr lang="en-US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F902A8-B7A5-1B24-2970-3E25B71BD68D}"/>
              </a:ext>
            </a:extLst>
          </p:cNvPr>
          <p:cNvCxnSpPr>
            <a:cxnSpLocks/>
          </p:cNvCxnSpPr>
          <p:nvPr/>
        </p:nvCxnSpPr>
        <p:spPr>
          <a:xfrm>
            <a:off x="9691720" y="1272716"/>
            <a:ext cx="0" cy="2858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5575675A-5A45-B363-7665-00D16C3D1BA9}"/>
              </a:ext>
            </a:extLst>
          </p:cNvPr>
          <p:cNvSpPr txBox="1"/>
          <p:nvPr/>
        </p:nvSpPr>
        <p:spPr>
          <a:xfrm>
            <a:off x="1775498" y="6140220"/>
            <a:ext cx="160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love you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5B8CA08B-E19B-2A1C-AF05-55613654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7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0E94C3ED-0497-07A2-F861-C4B8506C0AD6}"/>
              </a:ext>
            </a:extLst>
          </p:cNvPr>
          <p:cNvSpPr txBox="1"/>
          <p:nvPr/>
        </p:nvSpPr>
        <p:spPr>
          <a:xfrm>
            <a:off x="1066217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BC4D7E8D-B276-BFED-4AEB-F999959A42C2}"/>
              </a:ext>
            </a:extLst>
          </p:cNvPr>
          <p:cNvSpPr txBox="1"/>
          <p:nvPr/>
        </p:nvSpPr>
        <p:spPr>
          <a:xfrm>
            <a:off x="5143622" y="614022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05" name="Picture 2" descr="France flag">
            <a:extLst>
              <a:ext uri="{FF2B5EF4-FFF2-40B4-BE49-F238E27FC236}">
                <a16:creationId xmlns:a16="http://schemas.microsoft.com/office/drawing/2014/main" id="{F3CABDEC-D69B-AF39-633A-E33DAE3B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4717427" y="613270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52B60BD5-BBEE-B356-07DF-D86243341F5D}"/>
              </a:ext>
            </a:extLst>
          </p:cNvPr>
          <p:cNvSpPr txBox="1"/>
          <p:nvPr/>
        </p:nvSpPr>
        <p:spPr>
          <a:xfrm>
            <a:off x="4624140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7425602-18B9-5C5C-8C9D-652938E283C8}"/>
              </a:ext>
            </a:extLst>
          </p:cNvPr>
          <p:cNvCxnSpPr/>
          <p:nvPr/>
        </p:nvCxnSpPr>
        <p:spPr>
          <a:xfrm flipV="1">
            <a:off x="5665054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248E742D-9FB6-8F50-2B5C-45813962FEEE}"/>
              </a:ext>
            </a:extLst>
          </p:cNvPr>
          <p:cNvSpPr txBox="1"/>
          <p:nvPr/>
        </p:nvSpPr>
        <p:spPr>
          <a:xfrm>
            <a:off x="8809457" y="903384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t'aime</a:t>
            </a:r>
            <a:r>
              <a:rPr lang="en-US" dirty="0"/>
              <a:t>"</a:t>
            </a:r>
          </a:p>
        </p:txBody>
      </p:sp>
      <p:pic>
        <p:nvPicPr>
          <p:cNvPr id="4114" name="Picture 2" descr="France flag">
            <a:extLst>
              <a:ext uri="{FF2B5EF4-FFF2-40B4-BE49-F238E27FC236}">
                <a16:creationId xmlns:a16="http://schemas.microsoft.com/office/drawing/2014/main" id="{5DD4869C-CB0A-4011-2864-D7B8F28AE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8383196" y="94311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TextBox 4114">
            <a:extLst>
              <a:ext uri="{FF2B5EF4-FFF2-40B4-BE49-F238E27FC236}">
                <a16:creationId xmlns:a16="http://schemas.microsoft.com/office/drawing/2014/main" id="{FC1E7A9C-A924-18CF-B0A1-2F9490F7E92F}"/>
              </a:ext>
            </a:extLst>
          </p:cNvPr>
          <p:cNvSpPr txBox="1"/>
          <p:nvPr/>
        </p:nvSpPr>
        <p:spPr>
          <a:xfrm>
            <a:off x="8287809" y="52660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95F29438-FE04-F5BD-AECC-5E9EAE111785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9691721" y="1967045"/>
            <a:ext cx="0" cy="6375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0FF92859-C87F-7CCC-03EC-6D24457C6073}"/>
              </a:ext>
            </a:extLst>
          </p:cNvPr>
          <p:cNvCxnSpPr>
            <a:cxnSpLocks/>
            <a:stCxn id="12" idx="3"/>
            <a:endCxn id="29" idx="2"/>
          </p:cNvCxnSpPr>
          <p:nvPr/>
        </p:nvCxnSpPr>
        <p:spPr>
          <a:xfrm>
            <a:off x="5834334" y="2946016"/>
            <a:ext cx="2710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Connector: Elbow 4124">
            <a:extLst>
              <a:ext uri="{FF2B5EF4-FFF2-40B4-BE49-F238E27FC236}">
                <a16:creationId xmlns:a16="http://schemas.microsoft.com/office/drawing/2014/main" id="{82F597CA-28A6-ECB5-119D-DABE1635E2C3}"/>
              </a:ext>
            </a:extLst>
          </p:cNvPr>
          <p:cNvCxnSpPr>
            <a:cxnSpLocks/>
            <a:stCxn id="29" idx="4"/>
            <a:endCxn id="5" idx="3"/>
          </p:cNvCxnSpPr>
          <p:nvPr/>
        </p:nvCxnSpPr>
        <p:spPr>
          <a:xfrm rot="5400000">
            <a:off x="7947680" y="2369239"/>
            <a:ext cx="825813" cy="266227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3" name="Gears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5CFFD3D-37E7-3493-4EE0-9B7B4FA31622}"/>
              </a:ext>
            </a:extLst>
          </p:cNvPr>
          <p:cNvGrpSpPr>
            <a:grpSpLocks noChangeAspect="1"/>
          </p:cNvGrpSpPr>
          <p:nvPr/>
        </p:nvGrpSpPr>
        <p:grpSpPr>
          <a:xfrm>
            <a:off x="7702534" y="3225609"/>
            <a:ext cx="767581" cy="609600"/>
            <a:chOff x="10490201" y="3629026"/>
            <a:chExt cx="709613" cy="563563"/>
          </a:xfrm>
          <a:noFill/>
        </p:grpSpPr>
        <p:sp>
          <p:nvSpPr>
            <p:cNvPr id="4134" name="Freeform 1990">
              <a:extLst>
                <a:ext uri="{FF2B5EF4-FFF2-40B4-BE49-F238E27FC236}">
                  <a16:creationId xmlns:a16="http://schemas.microsoft.com/office/drawing/2014/main" id="{F34AD140-FE39-FBF6-D1A2-5587AD862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0201" y="3800476"/>
              <a:ext cx="371475" cy="392113"/>
            </a:xfrm>
            <a:custGeom>
              <a:avLst/>
              <a:gdLst>
                <a:gd name="T0" fmla="*/ 228 w 333"/>
                <a:gd name="T1" fmla="*/ 195 h 352"/>
                <a:gd name="T2" fmla="*/ 196 w 333"/>
                <a:gd name="T3" fmla="*/ 233 h 352"/>
                <a:gd name="T4" fmla="*/ 147 w 333"/>
                <a:gd name="T5" fmla="*/ 237 h 352"/>
                <a:gd name="T6" fmla="*/ 109 w 333"/>
                <a:gd name="T7" fmla="*/ 205 h 352"/>
                <a:gd name="T8" fmla="*/ 105 w 333"/>
                <a:gd name="T9" fmla="*/ 156 h 352"/>
                <a:gd name="T10" fmla="*/ 137 w 333"/>
                <a:gd name="T11" fmla="*/ 118 h 352"/>
                <a:gd name="T12" fmla="*/ 186 w 333"/>
                <a:gd name="T13" fmla="*/ 114 h 352"/>
                <a:gd name="T14" fmla="*/ 212 w 333"/>
                <a:gd name="T15" fmla="*/ 131 h 352"/>
                <a:gd name="T16" fmla="*/ 231 w 333"/>
                <a:gd name="T17" fmla="*/ 170 h 352"/>
                <a:gd name="T18" fmla="*/ 331 w 333"/>
                <a:gd name="T19" fmla="*/ 110 h 352"/>
                <a:gd name="T20" fmla="*/ 297 w 333"/>
                <a:gd name="T21" fmla="*/ 62 h 352"/>
                <a:gd name="T22" fmla="*/ 243 w 333"/>
                <a:gd name="T23" fmla="*/ 75 h 352"/>
                <a:gd name="T24" fmla="*/ 208 w 333"/>
                <a:gd name="T25" fmla="*/ 50 h 352"/>
                <a:gd name="T26" fmla="*/ 192 w 333"/>
                <a:gd name="T27" fmla="*/ 0 h 352"/>
                <a:gd name="T28" fmla="*/ 134 w 333"/>
                <a:gd name="T29" fmla="*/ 6 h 352"/>
                <a:gd name="T30" fmla="*/ 117 w 333"/>
                <a:gd name="T31" fmla="*/ 58 h 352"/>
                <a:gd name="T32" fmla="*/ 78 w 333"/>
                <a:gd name="T33" fmla="*/ 76 h 352"/>
                <a:gd name="T34" fmla="*/ 27 w 333"/>
                <a:gd name="T35" fmla="*/ 66 h 352"/>
                <a:gd name="T36" fmla="*/ 3 w 333"/>
                <a:gd name="T37" fmla="*/ 119 h 352"/>
                <a:gd name="T38" fmla="*/ 40 w 333"/>
                <a:gd name="T39" fmla="*/ 160 h 352"/>
                <a:gd name="T40" fmla="*/ 36 w 333"/>
                <a:gd name="T41" fmla="*/ 202 h 352"/>
                <a:gd name="T42" fmla="*/ 1 w 333"/>
                <a:gd name="T43" fmla="*/ 242 h 352"/>
                <a:gd name="T44" fmla="*/ 36 w 333"/>
                <a:gd name="T45" fmla="*/ 289 h 352"/>
                <a:gd name="T46" fmla="*/ 89 w 333"/>
                <a:gd name="T47" fmla="*/ 277 h 352"/>
                <a:gd name="T48" fmla="*/ 124 w 333"/>
                <a:gd name="T49" fmla="*/ 302 h 352"/>
                <a:gd name="T50" fmla="*/ 141 w 333"/>
                <a:gd name="T51" fmla="*/ 352 h 352"/>
                <a:gd name="T52" fmla="*/ 199 w 333"/>
                <a:gd name="T53" fmla="*/ 345 h 352"/>
                <a:gd name="T54" fmla="*/ 215 w 333"/>
                <a:gd name="T55" fmla="*/ 293 h 352"/>
                <a:gd name="T56" fmla="*/ 255 w 333"/>
                <a:gd name="T57" fmla="*/ 275 h 352"/>
                <a:gd name="T58" fmla="*/ 306 w 333"/>
                <a:gd name="T59" fmla="*/ 286 h 352"/>
                <a:gd name="T60" fmla="*/ 330 w 333"/>
                <a:gd name="T61" fmla="*/ 232 h 352"/>
                <a:gd name="T62" fmla="*/ 292 w 333"/>
                <a:gd name="T63" fmla="*/ 192 h 352"/>
                <a:gd name="T64" fmla="*/ 297 w 333"/>
                <a:gd name="T65" fmla="*/ 14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3" h="352">
                  <a:moveTo>
                    <a:pt x="231" y="170"/>
                  </a:moveTo>
                  <a:cubicBezTo>
                    <a:pt x="231" y="179"/>
                    <a:pt x="231" y="187"/>
                    <a:pt x="228" y="195"/>
                  </a:cubicBezTo>
                  <a:cubicBezTo>
                    <a:pt x="225" y="203"/>
                    <a:pt x="221" y="211"/>
                    <a:pt x="216" y="217"/>
                  </a:cubicBezTo>
                  <a:cubicBezTo>
                    <a:pt x="210" y="224"/>
                    <a:pt x="204" y="229"/>
                    <a:pt x="196" y="233"/>
                  </a:cubicBezTo>
                  <a:cubicBezTo>
                    <a:pt x="189" y="237"/>
                    <a:pt x="180" y="239"/>
                    <a:pt x="172" y="240"/>
                  </a:cubicBezTo>
                  <a:cubicBezTo>
                    <a:pt x="163" y="241"/>
                    <a:pt x="155" y="240"/>
                    <a:pt x="147" y="237"/>
                  </a:cubicBezTo>
                  <a:cubicBezTo>
                    <a:pt x="139" y="235"/>
                    <a:pt x="131" y="231"/>
                    <a:pt x="125" y="225"/>
                  </a:cubicBezTo>
                  <a:cubicBezTo>
                    <a:pt x="118" y="220"/>
                    <a:pt x="113" y="213"/>
                    <a:pt x="109" y="205"/>
                  </a:cubicBezTo>
                  <a:cubicBezTo>
                    <a:pt x="105" y="198"/>
                    <a:pt x="103" y="190"/>
                    <a:pt x="102" y="181"/>
                  </a:cubicBezTo>
                  <a:cubicBezTo>
                    <a:pt x="101" y="173"/>
                    <a:pt x="102" y="164"/>
                    <a:pt x="105" y="156"/>
                  </a:cubicBezTo>
                  <a:cubicBezTo>
                    <a:pt x="107" y="148"/>
                    <a:pt x="112" y="141"/>
                    <a:pt x="117" y="134"/>
                  </a:cubicBezTo>
                  <a:cubicBezTo>
                    <a:pt x="123" y="127"/>
                    <a:pt x="129" y="122"/>
                    <a:pt x="137" y="118"/>
                  </a:cubicBezTo>
                  <a:cubicBezTo>
                    <a:pt x="144" y="114"/>
                    <a:pt x="152" y="112"/>
                    <a:pt x="161" y="111"/>
                  </a:cubicBezTo>
                  <a:cubicBezTo>
                    <a:pt x="169" y="111"/>
                    <a:pt x="178" y="112"/>
                    <a:pt x="186" y="114"/>
                  </a:cubicBezTo>
                  <a:cubicBezTo>
                    <a:pt x="194" y="117"/>
                    <a:pt x="203" y="123"/>
                    <a:pt x="203" y="123"/>
                  </a:cubicBezTo>
                  <a:cubicBezTo>
                    <a:pt x="206" y="125"/>
                    <a:pt x="210" y="128"/>
                    <a:pt x="212" y="131"/>
                  </a:cubicBezTo>
                  <a:cubicBezTo>
                    <a:pt x="212" y="131"/>
                    <a:pt x="220" y="139"/>
                    <a:pt x="224" y="146"/>
                  </a:cubicBezTo>
                  <a:cubicBezTo>
                    <a:pt x="228" y="153"/>
                    <a:pt x="230" y="162"/>
                    <a:pt x="231" y="170"/>
                  </a:cubicBezTo>
                  <a:close/>
                  <a:moveTo>
                    <a:pt x="330" y="119"/>
                  </a:moveTo>
                  <a:cubicBezTo>
                    <a:pt x="332" y="117"/>
                    <a:pt x="333" y="113"/>
                    <a:pt x="331" y="110"/>
                  </a:cubicBezTo>
                  <a:lnTo>
                    <a:pt x="306" y="66"/>
                  </a:lnTo>
                  <a:cubicBezTo>
                    <a:pt x="304" y="63"/>
                    <a:pt x="300" y="61"/>
                    <a:pt x="297" y="62"/>
                  </a:cubicBezTo>
                  <a:lnTo>
                    <a:pt x="255" y="76"/>
                  </a:lnTo>
                  <a:cubicBezTo>
                    <a:pt x="251" y="77"/>
                    <a:pt x="246" y="77"/>
                    <a:pt x="243" y="75"/>
                  </a:cubicBezTo>
                  <a:lnTo>
                    <a:pt x="215" y="59"/>
                  </a:lnTo>
                  <a:cubicBezTo>
                    <a:pt x="212" y="57"/>
                    <a:pt x="209" y="53"/>
                    <a:pt x="208" y="50"/>
                  </a:cubicBezTo>
                  <a:lnTo>
                    <a:pt x="199" y="6"/>
                  </a:lnTo>
                  <a:cubicBezTo>
                    <a:pt x="198" y="3"/>
                    <a:pt x="195" y="0"/>
                    <a:pt x="192" y="0"/>
                  </a:cubicBezTo>
                  <a:lnTo>
                    <a:pt x="141" y="0"/>
                  </a:lnTo>
                  <a:cubicBezTo>
                    <a:pt x="138" y="0"/>
                    <a:pt x="134" y="3"/>
                    <a:pt x="134" y="6"/>
                  </a:cubicBezTo>
                  <a:lnTo>
                    <a:pt x="124" y="50"/>
                  </a:lnTo>
                  <a:cubicBezTo>
                    <a:pt x="124" y="53"/>
                    <a:pt x="121" y="57"/>
                    <a:pt x="117" y="58"/>
                  </a:cubicBezTo>
                  <a:lnTo>
                    <a:pt x="89" y="75"/>
                  </a:lnTo>
                  <a:cubicBezTo>
                    <a:pt x="87" y="77"/>
                    <a:pt x="81" y="77"/>
                    <a:pt x="78" y="76"/>
                  </a:cubicBezTo>
                  <a:lnTo>
                    <a:pt x="36" y="62"/>
                  </a:lnTo>
                  <a:cubicBezTo>
                    <a:pt x="32" y="61"/>
                    <a:pt x="28" y="63"/>
                    <a:pt x="27" y="66"/>
                  </a:cubicBezTo>
                  <a:lnTo>
                    <a:pt x="1" y="110"/>
                  </a:lnTo>
                  <a:cubicBezTo>
                    <a:pt x="0" y="113"/>
                    <a:pt x="0" y="117"/>
                    <a:pt x="3" y="119"/>
                  </a:cubicBezTo>
                  <a:lnTo>
                    <a:pt x="36" y="149"/>
                  </a:lnTo>
                  <a:cubicBezTo>
                    <a:pt x="39" y="151"/>
                    <a:pt x="41" y="156"/>
                    <a:pt x="40" y="160"/>
                  </a:cubicBezTo>
                  <a:lnTo>
                    <a:pt x="40" y="192"/>
                  </a:lnTo>
                  <a:cubicBezTo>
                    <a:pt x="41" y="195"/>
                    <a:pt x="39" y="200"/>
                    <a:pt x="36" y="202"/>
                  </a:cubicBezTo>
                  <a:lnTo>
                    <a:pt x="3" y="232"/>
                  </a:lnTo>
                  <a:cubicBezTo>
                    <a:pt x="0" y="234"/>
                    <a:pt x="0" y="239"/>
                    <a:pt x="1" y="242"/>
                  </a:cubicBezTo>
                  <a:lnTo>
                    <a:pt x="27" y="286"/>
                  </a:lnTo>
                  <a:cubicBezTo>
                    <a:pt x="28" y="289"/>
                    <a:pt x="33" y="290"/>
                    <a:pt x="36" y="289"/>
                  </a:cubicBezTo>
                  <a:lnTo>
                    <a:pt x="78" y="275"/>
                  </a:lnTo>
                  <a:cubicBezTo>
                    <a:pt x="81" y="274"/>
                    <a:pt x="87" y="275"/>
                    <a:pt x="89" y="277"/>
                  </a:cubicBezTo>
                  <a:lnTo>
                    <a:pt x="117" y="293"/>
                  </a:lnTo>
                  <a:cubicBezTo>
                    <a:pt x="121" y="294"/>
                    <a:pt x="124" y="298"/>
                    <a:pt x="124" y="302"/>
                  </a:cubicBezTo>
                  <a:lnTo>
                    <a:pt x="134" y="346"/>
                  </a:lnTo>
                  <a:cubicBezTo>
                    <a:pt x="134" y="349"/>
                    <a:pt x="138" y="352"/>
                    <a:pt x="141" y="352"/>
                  </a:cubicBezTo>
                  <a:lnTo>
                    <a:pt x="192" y="352"/>
                  </a:lnTo>
                  <a:cubicBezTo>
                    <a:pt x="195" y="352"/>
                    <a:pt x="198" y="349"/>
                    <a:pt x="199" y="345"/>
                  </a:cubicBezTo>
                  <a:lnTo>
                    <a:pt x="208" y="302"/>
                  </a:lnTo>
                  <a:cubicBezTo>
                    <a:pt x="209" y="298"/>
                    <a:pt x="212" y="294"/>
                    <a:pt x="215" y="293"/>
                  </a:cubicBezTo>
                  <a:lnTo>
                    <a:pt x="243" y="277"/>
                  </a:lnTo>
                  <a:cubicBezTo>
                    <a:pt x="246" y="275"/>
                    <a:pt x="251" y="274"/>
                    <a:pt x="255" y="275"/>
                  </a:cubicBezTo>
                  <a:lnTo>
                    <a:pt x="297" y="289"/>
                  </a:lnTo>
                  <a:cubicBezTo>
                    <a:pt x="300" y="290"/>
                    <a:pt x="304" y="289"/>
                    <a:pt x="306" y="286"/>
                  </a:cubicBezTo>
                  <a:lnTo>
                    <a:pt x="331" y="242"/>
                  </a:lnTo>
                  <a:cubicBezTo>
                    <a:pt x="333" y="239"/>
                    <a:pt x="332" y="235"/>
                    <a:pt x="330" y="232"/>
                  </a:cubicBezTo>
                  <a:lnTo>
                    <a:pt x="297" y="202"/>
                  </a:lnTo>
                  <a:cubicBezTo>
                    <a:pt x="294" y="200"/>
                    <a:pt x="292" y="195"/>
                    <a:pt x="292" y="192"/>
                  </a:cubicBezTo>
                  <a:lnTo>
                    <a:pt x="292" y="160"/>
                  </a:lnTo>
                  <a:cubicBezTo>
                    <a:pt x="292" y="156"/>
                    <a:pt x="294" y="151"/>
                    <a:pt x="297" y="149"/>
                  </a:cubicBezTo>
                  <a:lnTo>
                    <a:pt x="330" y="119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5" name="Freeform 1991">
              <a:extLst>
                <a:ext uri="{FF2B5EF4-FFF2-40B4-BE49-F238E27FC236}">
                  <a16:creationId xmlns:a16="http://schemas.microsoft.com/office/drawing/2014/main" id="{AF452CB5-5743-64C2-ACA1-6CF6121D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1" y="3629026"/>
              <a:ext cx="347663" cy="330200"/>
            </a:xfrm>
            <a:custGeom>
              <a:avLst/>
              <a:gdLst>
                <a:gd name="T0" fmla="*/ 193 w 312"/>
                <a:gd name="T1" fmla="*/ 189 h 296"/>
                <a:gd name="T2" fmla="*/ 153 w 312"/>
                <a:gd name="T3" fmla="*/ 204 h 296"/>
                <a:gd name="T4" fmla="*/ 115 w 312"/>
                <a:gd name="T5" fmla="*/ 186 h 296"/>
                <a:gd name="T6" fmla="*/ 100 w 312"/>
                <a:gd name="T7" fmla="*/ 146 h 296"/>
                <a:gd name="T8" fmla="*/ 118 w 312"/>
                <a:gd name="T9" fmla="*/ 107 h 296"/>
                <a:gd name="T10" fmla="*/ 158 w 312"/>
                <a:gd name="T11" fmla="*/ 93 h 296"/>
                <a:gd name="T12" fmla="*/ 197 w 312"/>
                <a:gd name="T13" fmla="*/ 111 h 296"/>
                <a:gd name="T14" fmla="*/ 209 w 312"/>
                <a:gd name="T15" fmla="*/ 135 h 296"/>
                <a:gd name="T16" fmla="*/ 206 w 312"/>
                <a:gd name="T17" fmla="*/ 172 h 296"/>
                <a:gd name="T18" fmla="*/ 312 w 312"/>
                <a:gd name="T19" fmla="*/ 171 h 296"/>
                <a:gd name="T20" fmla="*/ 306 w 312"/>
                <a:gd name="T21" fmla="*/ 119 h 296"/>
                <a:gd name="T22" fmla="*/ 257 w 312"/>
                <a:gd name="T23" fmla="*/ 106 h 296"/>
                <a:gd name="T24" fmla="*/ 241 w 312"/>
                <a:gd name="T25" fmla="*/ 72 h 296"/>
                <a:gd name="T26" fmla="*/ 253 w 312"/>
                <a:gd name="T27" fmla="*/ 24 h 296"/>
                <a:gd name="T28" fmla="*/ 206 w 312"/>
                <a:gd name="T29" fmla="*/ 3 h 296"/>
                <a:gd name="T30" fmla="*/ 170 w 312"/>
                <a:gd name="T31" fmla="*/ 40 h 296"/>
                <a:gd name="T32" fmla="*/ 133 w 312"/>
                <a:gd name="T33" fmla="*/ 36 h 296"/>
                <a:gd name="T34" fmla="*/ 97 w 312"/>
                <a:gd name="T35" fmla="*/ 2 h 296"/>
                <a:gd name="T36" fmla="*/ 55 w 312"/>
                <a:gd name="T37" fmla="*/ 32 h 296"/>
                <a:gd name="T38" fmla="*/ 69 w 312"/>
                <a:gd name="T39" fmla="*/ 82 h 296"/>
                <a:gd name="T40" fmla="*/ 47 w 312"/>
                <a:gd name="T41" fmla="*/ 112 h 296"/>
                <a:gd name="T42" fmla="*/ 0 w 312"/>
                <a:gd name="T43" fmla="*/ 126 h 296"/>
                <a:gd name="T44" fmla="*/ 5 w 312"/>
                <a:gd name="T45" fmla="*/ 177 h 296"/>
                <a:gd name="T46" fmla="*/ 55 w 312"/>
                <a:gd name="T47" fmla="*/ 191 h 296"/>
                <a:gd name="T48" fmla="*/ 70 w 312"/>
                <a:gd name="T49" fmla="*/ 224 h 296"/>
                <a:gd name="T50" fmla="*/ 58 w 312"/>
                <a:gd name="T51" fmla="*/ 272 h 296"/>
                <a:gd name="T52" fmla="*/ 106 w 312"/>
                <a:gd name="T53" fmla="*/ 293 h 296"/>
                <a:gd name="T54" fmla="*/ 142 w 312"/>
                <a:gd name="T55" fmla="*/ 257 h 296"/>
                <a:gd name="T56" fmla="*/ 179 w 312"/>
                <a:gd name="T57" fmla="*/ 260 h 296"/>
                <a:gd name="T58" fmla="*/ 215 w 312"/>
                <a:gd name="T59" fmla="*/ 295 h 296"/>
                <a:gd name="T60" fmla="*/ 256 w 312"/>
                <a:gd name="T61" fmla="*/ 264 h 296"/>
                <a:gd name="T62" fmla="*/ 243 w 312"/>
                <a:gd name="T63" fmla="*/ 215 h 296"/>
                <a:gd name="T64" fmla="*/ 264 w 312"/>
                <a:gd name="T65" fmla="*/ 18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296">
                  <a:moveTo>
                    <a:pt x="206" y="172"/>
                  </a:moveTo>
                  <a:cubicBezTo>
                    <a:pt x="203" y="179"/>
                    <a:pt x="199" y="185"/>
                    <a:pt x="193" y="189"/>
                  </a:cubicBezTo>
                  <a:cubicBezTo>
                    <a:pt x="188" y="194"/>
                    <a:pt x="182" y="198"/>
                    <a:pt x="175" y="201"/>
                  </a:cubicBezTo>
                  <a:cubicBezTo>
                    <a:pt x="168" y="203"/>
                    <a:pt x="160" y="204"/>
                    <a:pt x="153" y="204"/>
                  </a:cubicBezTo>
                  <a:cubicBezTo>
                    <a:pt x="146" y="204"/>
                    <a:pt x="139" y="202"/>
                    <a:pt x="132" y="199"/>
                  </a:cubicBezTo>
                  <a:cubicBezTo>
                    <a:pt x="125" y="196"/>
                    <a:pt x="120" y="191"/>
                    <a:pt x="115" y="186"/>
                  </a:cubicBezTo>
                  <a:cubicBezTo>
                    <a:pt x="110" y="180"/>
                    <a:pt x="106" y="174"/>
                    <a:pt x="103" y="167"/>
                  </a:cubicBezTo>
                  <a:cubicBezTo>
                    <a:pt x="101" y="160"/>
                    <a:pt x="100" y="153"/>
                    <a:pt x="100" y="146"/>
                  </a:cubicBezTo>
                  <a:cubicBezTo>
                    <a:pt x="101" y="139"/>
                    <a:pt x="102" y="131"/>
                    <a:pt x="105" y="125"/>
                  </a:cubicBezTo>
                  <a:cubicBezTo>
                    <a:pt x="109" y="118"/>
                    <a:pt x="113" y="112"/>
                    <a:pt x="118" y="107"/>
                  </a:cubicBezTo>
                  <a:cubicBezTo>
                    <a:pt x="124" y="102"/>
                    <a:pt x="130" y="99"/>
                    <a:pt x="137" y="96"/>
                  </a:cubicBezTo>
                  <a:cubicBezTo>
                    <a:pt x="144" y="93"/>
                    <a:pt x="151" y="92"/>
                    <a:pt x="158" y="93"/>
                  </a:cubicBezTo>
                  <a:cubicBezTo>
                    <a:pt x="166" y="93"/>
                    <a:pt x="173" y="95"/>
                    <a:pt x="179" y="98"/>
                  </a:cubicBezTo>
                  <a:cubicBezTo>
                    <a:pt x="186" y="101"/>
                    <a:pt x="192" y="105"/>
                    <a:pt x="197" y="111"/>
                  </a:cubicBezTo>
                  <a:cubicBezTo>
                    <a:pt x="202" y="116"/>
                    <a:pt x="206" y="125"/>
                    <a:pt x="206" y="125"/>
                  </a:cubicBezTo>
                  <a:cubicBezTo>
                    <a:pt x="207" y="127"/>
                    <a:pt x="209" y="132"/>
                    <a:pt x="209" y="135"/>
                  </a:cubicBezTo>
                  <a:cubicBezTo>
                    <a:pt x="209" y="135"/>
                    <a:pt x="212" y="144"/>
                    <a:pt x="211" y="151"/>
                  </a:cubicBezTo>
                  <a:cubicBezTo>
                    <a:pt x="211" y="158"/>
                    <a:pt x="209" y="165"/>
                    <a:pt x="206" y="172"/>
                  </a:cubicBezTo>
                  <a:close/>
                  <a:moveTo>
                    <a:pt x="306" y="177"/>
                  </a:moveTo>
                  <a:cubicBezTo>
                    <a:pt x="309" y="177"/>
                    <a:pt x="312" y="174"/>
                    <a:pt x="312" y="171"/>
                  </a:cubicBezTo>
                  <a:lnTo>
                    <a:pt x="312" y="126"/>
                  </a:lnTo>
                  <a:cubicBezTo>
                    <a:pt x="312" y="123"/>
                    <a:pt x="309" y="120"/>
                    <a:pt x="306" y="119"/>
                  </a:cubicBezTo>
                  <a:lnTo>
                    <a:pt x="264" y="112"/>
                  </a:lnTo>
                  <a:cubicBezTo>
                    <a:pt x="261" y="111"/>
                    <a:pt x="258" y="109"/>
                    <a:pt x="257" y="106"/>
                  </a:cubicBezTo>
                  <a:lnTo>
                    <a:pt x="243" y="82"/>
                  </a:lnTo>
                  <a:cubicBezTo>
                    <a:pt x="241" y="79"/>
                    <a:pt x="240" y="75"/>
                    <a:pt x="241" y="72"/>
                  </a:cubicBezTo>
                  <a:lnTo>
                    <a:pt x="256" y="32"/>
                  </a:lnTo>
                  <a:cubicBezTo>
                    <a:pt x="257" y="29"/>
                    <a:pt x="256" y="26"/>
                    <a:pt x="253" y="24"/>
                  </a:cubicBezTo>
                  <a:lnTo>
                    <a:pt x="214" y="2"/>
                  </a:lnTo>
                  <a:cubicBezTo>
                    <a:pt x="212" y="0"/>
                    <a:pt x="208" y="1"/>
                    <a:pt x="206" y="3"/>
                  </a:cubicBezTo>
                  <a:lnTo>
                    <a:pt x="179" y="36"/>
                  </a:lnTo>
                  <a:cubicBezTo>
                    <a:pt x="177" y="38"/>
                    <a:pt x="173" y="40"/>
                    <a:pt x="170" y="40"/>
                  </a:cubicBezTo>
                  <a:lnTo>
                    <a:pt x="142" y="40"/>
                  </a:lnTo>
                  <a:cubicBezTo>
                    <a:pt x="139" y="40"/>
                    <a:pt x="135" y="38"/>
                    <a:pt x="133" y="36"/>
                  </a:cubicBezTo>
                  <a:lnTo>
                    <a:pt x="106" y="3"/>
                  </a:lnTo>
                  <a:cubicBezTo>
                    <a:pt x="103" y="1"/>
                    <a:pt x="100" y="0"/>
                    <a:pt x="97" y="2"/>
                  </a:cubicBezTo>
                  <a:lnTo>
                    <a:pt x="58" y="24"/>
                  </a:lnTo>
                  <a:cubicBezTo>
                    <a:pt x="56" y="26"/>
                    <a:pt x="54" y="29"/>
                    <a:pt x="55" y="32"/>
                  </a:cubicBezTo>
                  <a:lnTo>
                    <a:pt x="70" y="72"/>
                  </a:lnTo>
                  <a:cubicBezTo>
                    <a:pt x="71" y="75"/>
                    <a:pt x="70" y="80"/>
                    <a:pt x="69" y="82"/>
                  </a:cubicBezTo>
                  <a:lnTo>
                    <a:pt x="55" y="106"/>
                  </a:lnTo>
                  <a:cubicBezTo>
                    <a:pt x="54" y="109"/>
                    <a:pt x="50" y="112"/>
                    <a:pt x="47" y="112"/>
                  </a:cubicBezTo>
                  <a:lnTo>
                    <a:pt x="5" y="119"/>
                  </a:lnTo>
                  <a:cubicBezTo>
                    <a:pt x="2" y="120"/>
                    <a:pt x="0" y="123"/>
                    <a:pt x="0" y="126"/>
                  </a:cubicBezTo>
                  <a:lnTo>
                    <a:pt x="0" y="171"/>
                  </a:lnTo>
                  <a:cubicBezTo>
                    <a:pt x="0" y="174"/>
                    <a:pt x="2" y="177"/>
                    <a:pt x="5" y="177"/>
                  </a:cubicBezTo>
                  <a:lnTo>
                    <a:pt x="47" y="185"/>
                  </a:lnTo>
                  <a:cubicBezTo>
                    <a:pt x="50" y="185"/>
                    <a:pt x="54" y="188"/>
                    <a:pt x="55" y="191"/>
                  </a:cubicBezTo>
                  <a:lnTo>
                    <a:pt x="69" y="215"/>
                  </a:lnTo>
                  <a:cubicBezTo>
                    <a:pt x="70" y="217"/>
                    <a:pt x="71" y="221"/>
                    <a:pt x="70" y="224"/>
                  </a:cubicBezTo>
                  <a:lnTo>
                    <a:pt x="55" y="264"/>
                  </a:lnTo>
                  <a:cubicBezTo>
                    <a:pt x="54" y="267"/>
                    <a:pt x="56" y="271"/>
                    <a:pt x="58" y="272"/>
                  </a:cubicBezTo>
                  <a:lnTo>
                    <a:pt x="97" y="295"/>
                  </a:lnTo>
                  <a:cubicBezTo>
                    <a:pt x="100" y="296"/>
                    <a:pt x="104" y="296"/>
                    <a:pt x="106" y="293"/>
                  </a:cubicBezTo>
                  <a:lnTo>
                    <a:pt x="133" y="260"/>
                  </a:lnTo>
                  <a:cubicBezTo>
                    <a:pt x="135" y="258"/>
                    <a:pt x="139" y="257"/>
                    <a:pt x="142" y="257"/>
                  </a:cubicBezTo>
                  <a:lnTo>
                    <a:pt x="170" y="257"/>
                  </a:lnTo>
                  <a:cubicBezTo>
                    <a:pt x="173" y="257"/>
                    <a:pt x="177" y="258"/>
                    <a:pt x="179" y="260"/>
                  </a:cubicBezTo>
                  <a:lnTo>
                    <a:pt x="206" y="293"/>
                  </a:lnTo>
                  <a:cubicBezTo>
                    <a:pt x="208" y="296"/>
                    <a:pt x="212" y="296"/>
                    <a:pt x="215" y="295"/>
                  </a:cubicBezTo>
                  <a:lnTo>
                    <a:pt x="253" y="272"/>
                  </a:lnTo>
                  <a:cubicBezTo>
                    <a:pt x="256" y="271"/>
                    <a:pt x="257" y="267"/>
                    <a:pt x="256" y="264"/>
                  </a:cubicBezTo>
                  <a:lnTo>
                    <a:pt x="241" y="224"/>
                  </a:lnTo>
                  <a:cubicBezTo>
                    <a:pt x="240" y="221"/>
                    <a:pt x="241" y="217"/>
                    <a:pt x="243" y="215"/>
                  </a:cubicBezTo>
                  <a:lnTo>
                    <a:pt x="257" y="191"/>
                  </a:lnTo>
                  <a:cubicBezTo>
                    <a:pt x="258" y="188"/>
                    <a:pt x="261" y="185"/>
                    <a:pt x="264" y="184"/>
                  </a:cubicBezTo>
                  <a:lnTo>
                    <a:pt x="306" y="177"/>
                  </a:lnTo>
                  <a:close/>
                </a:path>
              </a:pathLst>
            </a:custGeom>
            <a:grpFill/>
            <a:ln w="206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2" grpId="0"/>
      <p:bldP spid="21" grpId="0" animBg="1"/>
      <p:bldP spid="29" grpId="0" animBg="1"/>
      <p:bldP spid="39" grpId="0"/>
      <p:bldP spid="4101" grpId="0"/>
      <p:bldP spid="4103" grpId="0"/>
      <p:bldP spid="4104" grpId="0"/>
      <p:bldP spid="4106" grpId="0"/>
      <p:bldP spid="4113" grpId="0"/>
      <p:bldP spid="4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76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992103" y="3244334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71" y="323681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282821" y="2869037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2227E-275D-A17B-3590-A4A282A46725}"/>
              </a:ext>
            </a:extLst>
          </p:cNvPr>
          <p:cNvCxnSpPr>
            <a:stCxn id="4101" idx="3"/>
          </p:cNvCxnSpPr>
          <p:nvPr/>
        </p:nvCxnSpPr>
        <p:spPr>
          <a:xfrm>
            <a:off x="5315961" y="3429000"/>
            <a:ext cx="926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25689-ED6E-BCE9-5223-1A0117EB5DD7}"/>
              </a:ext>
            </a:extLst>
          </p:cNvPr>
          <p:cNvSpPr txBox="1"/>
          <p:nvPr/>
        </p:nvSpPr>
        <p:spPr>
          <a:xfrm>
            <a:off x="7159301" y="3242779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4" name="Picture 2" descr="France flag">
            <a:extLst>
              <a:ext uri="{FF2B5EF4-FFF2-40B4-BE49-F238E27FC236}">
                <a16:creationId xmlns:a16="http://schemas.microsoft.com/office/drawing/2014/main" id="{4CB3E6DF-D084-8EAB-5889-D108236E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733106" y="3235259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86C12-F6A6-0B74-F229-BAB16A4D3A81}"/>
              </a:ext>
            </a:extLst>
          </p:cNvPr>
          <p:cNvSpPr txBox="1"/>
          <p:nvPr/>
        </p:nvSpPr>
        <p:spPr>
          <a:xfrm>
            <a:off x="6639819" y="2867482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1954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D807-25D3-8A41-C6B2-07CC87D7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A6AD398-4808-68CA-1016-D822F9E727EC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863C-7897-87E3-258D-9EA51186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5971E-A71F-1024-2641-379DABB7950F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7F19F-515C-C1AD-5F8F-32A2EC3EA33A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2C855-1C87-9FB4-8521-7DC05DFB20A6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D511-BC3D-CE52-D96D-1B8D12AE80F0}"/>
              </a:ext>
            </a:extLst>
          </p:cNvPr>
          <p:cNvCxnSpPr>
            <a:cxnSpLocks/>
          </p:cNvCxnSpPr>
          <p:nvPr/>
        </p:nvCxnSpPr>
        <p:spPr>
          <a:xfrm flipV="1">
            <a:off x="4468492" y="4872491"/>
            <a:ext cx="0" cy="229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45F0B-87EC-CD4C-2D65-22BF6E944615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A71E2F-AA37-0C16-682A-388328A6AC2C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2373-5167-FF8D-2378-2F2F9A33E1CC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B0169A24-9B1B-4A3F-5DB4-9C9A2FB2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E4CF3A-A96A-8C13-356B-0D3F13CD5FDB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32FD558-A485-7363-D467-2946B742FB26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468E5-0144-9A35-AE0B-485FE2A31AD1}"/>
              </a:ext>
            </a:extLst>
          </p:cNvPr>
          <p:cNvCxnSpPr>
            <a:cxnSpLocks/>
          </p:cNvCxnSpPr>
          <p:nvPr/>
        </p:nvCxnSpPr>
        <p:spPr>
          <a:xfrm flipV="1">
            <a:off x="4468492" y="5597298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A4C5F940-8BE2-0F76-3D44-79D89E9F86BF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CFD1B19A-B515-50C5-F221-5C9AEDC0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4B4A34E5-96EE-89F1-68D3-24E81D182CD5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4137" name="TextBox 4136">
            <a:extLst>
              <a:ext uri="{FF2B5EF4-FFF2-40B4-BE49-F238E27FC236}">
                <a16:creationId xmlns:a16="http://schemas.microsoft.com/office/drawing/2014/main" id="{E7990F89-8BA6-526D-C525-7DE95BBBB0BC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38648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41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AC78-9110-A7B5-64A2-88837D82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6936ADC6-BA15-BC93-416B-9F2BB1A103F3}"/>
              </a:ext>
            </a:extLst>
          </p:cNvPr>
          <p:cNvSpPr/>
          <p:nvPr/>
        </p:nvSpPr>
        <p:spPr>
          <a:xfrm>
            <a:off x="923026" y="2967487"/>
            <a:ext cx="6021238" cy="267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75C0C-D340-8739-3A22-00F0755F6756}"/>
              </a:ext>
            </a:extLst>
          </p:cNvPr>
          <p:cNvSpPr/>
          <p:nvPr/>
        </p:nvSpPr>
        <p:spPr>
          <a:xfrm>
            <a:off x="5862799" y="2891017"/>
            <a:ext cx="45719" cy="4203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0810-5BA7-11C0-31AF-6F3E551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arrival of Transformer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9AAD-38B7-CA86-5396-17F26BDDAB29}"/>
              </a:ext>
            </a:extLst>
          </p:cNvPr>
          <p:cNvSpPr txBox="1"/>
          <p:nvPr/>
        </p:nvSpPr>
        <p:spPr>
          <a:xfrm>
            <a:off x="838200" y="3311376"/>
            <a:ext cx="45964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Neural Networks (RNNs)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networks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Gated Recurrent Units (GRU) 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F52EA-ED7F-9203-2E3B-5934CE2BE59C}"/>
              </a:ext>
            </a:extLst>
          </p:cNvPr>
          <p:cNvSpPr txBox="1"/>
          <p:nvPr/>
        </p:nvSpPr>
        <p:spPr>
          <a:xfrm>
            <a:off x="5460153" y="2521685"/>
            <a:ext cx="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D3C57-6DAC-CC84-7470-050F1DC16349}"/>
              </a:ext>
            </a:extLst>
          </p:cNvPr>
          <p:cNvSpPr txBox="1"/>
          <p:nvPr/>
        </p:nvSpPr>
        <p:spPr>
          <a:xfrm>
            <a:off x="5699185" y="3299929"/>
            <a:ext cx="18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6D59D-B960-8F9D-3172-3179550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76" y="1674819"/>
            <a:ext cx="1696042" cy="2553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857D786-F18E-B4B6-4512-937E47CC8957}"/>
              </a:ext>
            </a:extLst>
          </p:cNvPr>
          <p:cNvSpPr/>
          <p:nvPr/>
        </p:nvSpPr>
        <p:spPr>
          <a:xfrm>
            <a:off x="5699185" y="2924355"/>
            <a:ext cx="396815" cy="35368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A5D8D-A06C-A25E-522F-4D55EFE79F5F}"/>
              </a:ext>
            </a:extLst>
          </p:cNvPr>
          <p:cNvSpPr txBox="1"/>
          <p:nvPr/>
        </p:nvSpPr>
        <p:spPr>
          <a:xfrm>
            <a:off x="7360710" y="4450149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"Attention Is All You Need"</a:t>
            </a:r>
          </a:p>
        </p:txBody>
      </p:sp>
    </p:spTree>
    <p:extLst>
      <p:ext uri="{BB962C8B-B14F-4D97-AF65-F5344CB8AC3E}">
        <p14:creationId xmlns:p14="http://schemas.microsoft.com/office/powerpoint/2010/main" val="14639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Je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66296-73C8-D9B5-54CB-545F11829576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</a:t>
            </a:r>
          </a:p>
        </p:txBody>
      </p:sp>
    </p:spTree>
    <p:extLst>
      <p:ext uri="{BB962C8B-B14F-4D97-AF65-F5344CB8AC3E}">
        <p14:creationId xmlns:p14="http://schemas.microsoft.com/office/powerpoint/2010/main" val="836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358 -3.7037E-6 C 0.05182 -3.7037E-6 0.07174 0.09561 0.07174 0.17338 L 0.07174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33FCD-4764-8AA2-C454-EBD45825AF79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4220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27368-7F98-C015-2D20-A4FF6DF89EF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</a:t>
            </a:r>
          </a:p>
        </p:txBody>
      </p:sp>
    </p:spTree>
    <p:extLst>
      <p:ext uri="{BB962C8B-B14F-4D97-AF65-F5344CB8AC3E}">
        <p14:creationId xmlns:p14="http://schemas.microsoft.com/office/powerpoint/2010/main" val="18535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583 -3.7037E-6 C 0.0664 -3.7037E-6 0.09179 0.09537 0.09179 0.17292 L 0.09179 0.34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t3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68BB-702F-446B-3E69-EF4551D216A4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bien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27AC-8EA3-D71C-0C44-5DE806A9B825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139 L 0.05573 -0.00139 C 0.08203 -0.00139 0.11458 0.09445 0.11458 0.17246 L 0.11458 0.3469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F1396BD5-C37E-9C53-21A2-CB3998ABD28A}"/>
              </a:ext>
            </a:extLst>
          </p:cNvPr>
          <p:cNvSpPr/>
          <p:nvPr/>
        </p:nvSpPr>
        <p:spPr>
          <a:xfrm>
            <a:off x="1097658" y="1557971"/>
            <a:ext cx="818147" cy="81814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t4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5E065-3799-F303-053D-69A81F3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6334B6-5057-F29C-DA8E-B8734331C909}"/>
              </a:ext>
            </a:extLst>
          </p:cNvPr>
          <p:cNvSpPr/>
          <p:nvPr/>
        </p:nvSpPr>
        <p:spPr>
          <a:xfrm>
            <a:off x="3196780" y="2629263"/>
            <a:ext cx="5829882" cy="2968035"/>
          </a:xfrm>
          <a:prstGeom prst="roundRect">
            <a:avLst>
              <a:gd name="adj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38ECF-8BA3-D63A-47A0-E05AC588C551}"/>
              </a:ext>
            </a:extLst>
          </p:cNvPr>
          <p:cNvSpPr/>
          <p:nvPr/>
        </p:nvSpPr>
        <p:spPr>
          <a:xfrm>
            <a:off x="4011004" y="4133851"/>
            <a:ext cx="924502" cy="727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E89DA-722F-6053-B7F8-6F0FC842AFB7}"/>
              </a:ext>
            </a:extLst>
          </p:cNvPr>
          <p:cNvSpPr/>
          <p:nvPr/>
        </p:nvSpPr>
        <p:spPr>
          <a:xfrm>
            <a:off x="6709967" y="3598408"/>
            <a:ext cx="1325391" cy="1120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B4357-29EF-972F-3388-2215A61B16A4}"/>
              </a:ext>
            </a:extLst>
          </p:cNvPr>
          <p:cNvCxnSpPr>
            <a:cxnSpLocks/>
          </p:cNvCxnSpPr>
          <p:nvPr/>
        </p:nvCxnSpPr>
        <p:spPr>
          <a:xfrm flipV="1">
            <a:off x="7662266" y="4719099"/>
            <a:ext cx="0" cy="4064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0D49A8-A5FB-FD28-C3A7-617214DFE366}"/>
              </a:ext>
            </a:extLst>
          </p:cNvPr>
          <p:cNvSpPr txBox="1"/>
          <p:nvPr/>
        </p:nvSpPr>
        <p:spPr>
          <a:xfrm>
            <a:off x="3094870" y="5176760"/>
            <a:ext cx="29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I am fine &lt;EOS&gt;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C950D-86AB-4CE0-AFC6-9A4201A5E66D}"/>
              </a:ext>
            </a:extLst>
          </p:cNvPr>
          <p:cNvSpPr txBox="1"/>
          <p:nvPr/>
        </p:nvSpPr>
        <p:spPr>
          <a:xfrm>
            <a:off x="6466823" y="5176760"/>
            <a:ext cx="23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&lt;SOS&gt; Je </a:t>
            </a:r>
            <a:r>
              <a:rPr lang="en-US" b="1" dirty="0" err="1">
                <a:solidFill>
                  <a:srgbClr val="FFFF00"/>
                </a:solidFill>
              </a:rPr>
              <a:t>vais</a:t>
            </a:r>
            <a:r>
              <a:rPr lang="en-US" b="1" dirty="0">
                <a:solidFill>
                  <a:srgbClr val="FFFF00"/>
                </a:solidFill>
              </a:rPr>
              <a:t> bien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F31EF-21C8-BB7E-3B1E-E77776881B9F}"/>
              </a:ext>
            </a:extLst>
          </p:cNvPr>
          <p:cNvSpPr txBox="1"/>
          <p:nvPr/>
        </p:nvSpPr>
        <p:spPr>
          <a:xfrm>
            <a:off x="6975536" y="2799548"/>
            <a:ext cx="10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&lt;EOS&gt;</a:t>
            </a:r>
          </a:p>
        </p:txBody>
      </p:sp>
      <p:pic>
        <p:nvPicPr>
          <p:cNvPr id="13" name="Picture 2" descr="France flag">
            <a:extLst>
              <a:ext uri="{FF2B5EF4-FFF2-40B4-BE49-F238E27FC236}">
                <a16:creationId xmlns:a16="http://schemas.microsoft.com/office/drawing/2014/main" id="{234F164A-08AA-AEE0-E61A-A6BF8A289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583340" y="2827977"/>
            <a:ext cx="452543" cy="2966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8AC45C-710C-765F-D13C-EBC51877A551}"/>
              </a:ext>
            </a:extLst>
          </p:cNvPr>
          <p:cNvCxnSpPr>
            <a:cxnSpLocks/>
          </p:cNvCxnSpPr>
          <p:nvPr/>
        </p:nvCxnSpPr>
        <p:spPr>
          <a:xfrm flipV="1">
            <a:off x="7383051" y="3209925"/>
            <a:ext cx="0" cy="413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D2EFE5-C728-F7FD-D519-1FEC70153C53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H="1">
            <a:off x="5460791" y="3146315"/>
            <a:ext cx="585248" cy="2560320"/>
          </a:xfrm>
          <a:prstGeom prst="bentConnector5">
            <a:avLst>
              <a:gd name="adj1" fmla="val -39060"/>
              <a:gd name="adj2" fmla="val 46543"/>
              <a:gd name="adj3" fmla="val 13906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>
            <a:extLst>
              <a:ext uri="{FF2B5EF4-FFF2-40B4-BE49-F238E27FC236}">
                <a16:creationId xmlns:a16="http://schemas.microsoft.com/office/drawing/2014/main" id="{6D91BAFC-C898-EE4E-7213-7C4F1AA31A4B}"/>
              </a:ext>
            </a:extLst>
          </p:cNvPr>
          <p:cNvSpPr txBox="1"/>
          <p:nvPr/>
        </p:nvSpPr>
        <p:spPr>
          <a:xfrm>
            <a:off x="3772711" y="6140220"/>
            <a:ext cx="132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I am fine</a:t>
            </a:r>
            <a:r>
              <a:rPr lang="en-US" dirty="0"/>
              <a:t>"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E51F8648-F872-96DD-9F56-DC8F9B9C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9" y="6132700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A4AE296B-1CBC-2D59-6B14-54C6785215D7}"/>
              </a:ext>
            </a:extLst>
          </p:cNvPr>
          <p:cNvSpPr txBox="1"/>
          <p:nvPr/>
        </p:nvSpPr>
        <p:spPr>
          <a:xfrm>
            <a:off x="3063429" y="576492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1A06-28BF-BA68-8DF4-EC9D378C04C6}"/>
              </a:ext>
            </a:extLst>
          </p:cNvPr>
          <p:cNvCxnSpPr>
            <a:cxnSpLocks/>
          </p:cNvCxnSpPr>
          <p:nvPr/>
        </p:nvCxnSpPr>
        <p:spPr>
          <a:xfrm flipV="1">
            <a:off x="7391844" y="2267627"/>
            <a:ext cx="0" cy="361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08CEC-FCD5-9968-8EFC-D49DB292E9BA}"/>
              </a:ext>
            </a:extLst>
          </p:cNvPr>
          <p:cNvSpPr txBox="1"/>
          <p:nvPr/>
        </p:nvSpPr>
        <p:spPr>
          <a:xfrm>
            <a:off x="7033575" y="1844010"/>
            <a:ext cx="17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Je </a:t>
            </a:r>
            <a:r>
              <a:rPr lang="en-US" b="1" dirty="0" err="1"/>
              <a:t>vais</a:t>
            </a:r>
            <a:r>
              <a:rPr lang="en-US" b="1" dirty="0"/>
              <a:t> bien</a:t>
            </a:r>
            <a:r>
              <a:rPr lang="en-US" dirty="0"/>
              <a:t>"</a:t>
            </a:r>
          </a:p>
        </p:txBody>
      </p:sp>
      <p:pic>
        <p:nvPicPr>
          <p:cNvPr id="19" name="Picture 2" descr="France flag">
            <a:extLst>
              <a:ext uri="{FF2B5EF4-FFF2-40B4-BE49-F238E27FC236}">
                <a16:creationId xmlns:a16="http://schemas.microsoft.com/office/drawing/2014/main" id="{19BD6920-2010-B540-9DC4-A7E0DE61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6607380" y="1836490"/>
            <a:ext cx="429889" cy="2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F002BC-1362-13E1-100D-A16852A50518}"/>
              </a:ext>
            </a:extLst>
          </p:cNvPr>
          <p:cNvSpPr txBox="1"/>
          <p:nvPr/>
        </p:nvSpPr>
        <p:spPr>
          <a:xfrm>
            <a:off x="6514093" y="1468713"/>
            <a:ext cx="140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27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8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14736</TotalTime>
  <Words>3833</Words>
  <Application>Microsoft Office PowerPoint</Application>
  <PresentationFormat>Widescreen</PresentationFormat>
  <Paragraphs>1722</Paragraphs>
  <Slides>96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Avenir Next LT Pro</vt:lpstr>
      <vt:lpstr>Avenir Next LT Pro Light</vt:lpstr>
      <vt:lpstr>Calibri</vt:lpstr>
      <vt:lpstr>Cambria Math</vt:lpstr>
      <vt:lpstr>Consolas</vt:lpstr>
      <vt:lpstr>Wingdings</vt:lpstr>
      <vt:lpstr>Office Theme</vt:lpstr>
      <vt:lpstr>Introduction to Transformer</vt:lpstr>
      <vt:lpstr>Transformer </vt:lpstr>
      <vt:lpstr>NLP until 2017</vt:lpstr>
      <vt:lpstr>NLP until 2017</vt:lpstr>
      <vt:lpstr>Language modeling with RNNs</vt:lpstr>
      <vt:lpstr>Language modeling with RNNs</vt:lpstr>
      <vt:lpstr>Language modeling with RNNs</vt:lpstr>
      <vt:lpstr>NLP until 2017</vt:lpstr>
      <vt:lpstr>The arrival of Transformer</vt:lpstr>
      <vt:lpstr>Transformer for machine translation</vt:lpstr>
      <vt:lpstr>The arrival of Transformer</vt:lpstr>
      <vt:lpstr>NLP revolutions since 2017</vt:lpstr>
      <vt:lpstr>PowerPoint Presentation</vt:lpstr>
      <vt:lpstr>Transformer – Plan of attack</vt:lpstr>
      <vt:lpstr>PowerPoint Presentation</vt:lpstr>
      <vt:lpstr>Inputs/Outputs</vt:lpstr>
      <vt:lpstr>Text data  Model</vt:lpstr>
      <vt:lpstr>Text data  Model</vt:lpstr>
      <vt:lpstr>Text data  Model</vt:lpstr>
      <vt:lpstr>Tokenizer</vt:lpstr>
      <vt:lpstr>Tokenizer</vt:lpstr>
      <vt:lpstr>Put it all together (1/3)</vt:lpstr>
      <vt:lpstr>Put it all together (2/3)</vt:lpstr>
      <vt:lpstr>Put it all together (3/3)</vt:lpstr>
      <vt:lpstr>PowerPoint Presentation</vt:lpstr>
      <vt:lpstr>Transformer blocks</vt:lpstr>
      <vt:lpstr>PowerPoint Presentation</vt:lpstr>
      <vt:lpstr>Encoder Input &amp; Decoder Input</vt:lpstr>
      <vt:lpstr>PowerPoint Presentation</vt:lpstr>
      <vt:lpstr>Encoder Input</vt:lpstr>
      <vt:lpstr>Encoder Input</vt:lpstr>
      <vt:lpstr>Encoder Input</vt:lpstr>
      <vt:lpstr>PowerPoint Presentation</vt:lpstr>
      <vt:lpstr>Input Embedding</vt:lpstr>
      <vt:lpstr>Input Embedding</vt:lpstr>
      <vt:lpstr>PowerPoint Presentation</vt:lpstr>
      <vt:lpstr>Positional Encoding</vt:lpstr>
      <vt:lpstr>Positional Encoding</vt:lpstr>
      <vt:lpstr>Positional Encoding</vt:lpstr>
      <vt:lpstr>Positional Encoding</vt:lpstr>
      <vt:lpstr>Positional Encoding</vt:lpstr>
      <vt:lpstr>Put it all together</vt:lpstr>
      <vt:lpstr>PowerPoint Presentation</vt:lpstr>
      <vt:lpstr>Encoder</vt:lpstr>
      <vt:lpstr>Encoder</vt:lpstr>
      <vt:lpstr>PowerPoint Presentation</vt:lpstr>
      <vt:lpstr>Encoder</vt:lpstr>
      <vt:lpstr>Multi-Head Attention Layer</vt:lpstr>
      <vt:lpstr>1-Head Attention Layer</vt:lpstr>
      <vt:lpstr>1-Head Attention Layer – Self Attention</vt:lpstr>
      <vt:lpstr>Self-Attention</vt:lpstr>
      <vt:lpstr>1-Head Attention Layer</vt:lpstr>
      <vt:lpstr>Multi-Head Attention </vt:lpstr>
      <vt:lpstr>Multi-Head Attention </vt:lpstr>
      <vt:lpstr>Multi-Head Attention </vt:lpstr>
      <vt:lpstr>Multi-Head Attention </vt:lpstr>
      <vt:lpstr>Multi-Head Attention </vt:lpstr>
      <vt:lpstr>PowerPoint Presentation</vt:lpstr>
      <vt:lpstr>Encoder</vt:lpstr>
      <vt:lpstr>Layer Normalization</vt:lpstr>
      <vt:lpstr>Put it all together</vt:lpstr>
      <vt:lpstr>PowerPoint Presentation</vt:lpstr>
      <vt:lpstr>Encoder</vt:lpstr>
      <vt:lpstr>Feed Forward</vt:lpstr>
      <vt:lpstr>Feed Forward</vt:lpstr>
      <vt:lpstr>Feed Forward</vt:lpstr>
      <vt:lpstr>PowerPoint Presentation</vt:lpstr>
      <vt:lpstr>Encoder</vt:lpstr>
      <vt:lpstr>Residual Connection</vt:lpstr>
      <vt:lpstr>PowerPoint Presentation</vt:lpstr>
      <vt:lpstr>Encoder</vt:lpstr>
      <vt:lpstr>PowerPoint Presentation</vt:lpstr>
      <vt:lpstr>Decoder</vt:lpstr>
      <vt:lpstr>Decoder</vt:lpstr>
      <vt:lpstr>Masked Multi-Head Attention</vt:lpstr>
      <vt:lpstr>Multi-Head Attention of Decoder</vt:lpstr>
      <vt:lpstr>Decoder</vt:lpstr>
      <vt:lpstr>PowerPoint Presentation</vt:lpstr>
      <vt:lpstr>Transformer prediction</vt:lpstr>
      <vt:lpstr>Transformer prediction</vt:lpstr>
      <vt:lpstr>PowerPoint Presentation</vt:lpstr>
      <vt:lpstr>Now take a bow!</vt:lpstr>
      <vt:lpstr>PowerPoint Presentation</vt:lpstr>
      <vt:lpstr>PowerPoint Presentation</vt:lpstr>
      <vt:lpstr>Training</vt:lpstr>
      <vt:lpstr>Training</vt:lpstr>
      <vt:lpstr>PowerPoint Presentation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Transformer</dc:title>
  <dc:creator>Tan Nguyen Duong</dc:creator>
  <cp:lastModifiedBy>Papa Quang DUONG</cp:lastModifiedBy>
  <cp:revision>78</cp:revision>
  <dcterms:created xsi:type="dcterms:W3CDTF">2024-01-18T15:07:39Z</dcterms:created>
  <dcterms:modified xsi:type="dcterms:W3CDTF">2024-05-25T05:50:58Z</dcterms:modified>
</cp:coreProperties>
</file>